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71" r:id="rId5"/>
    <p:sldId id="265" r:id="rId6"/>
    <p:sldId id="268" r:id="rId7"/>
    <p:sldId id="259" r:id="rId8"/>
    <p:sldId id="260" r:id="rId9"/>
    <p:sldId id="269" r:id="rId10"/>
    <p:sldId id="270" r:id="rId11"/>
    <p:sldId id="263" r:id="rId12"/>
    <p:sldId id="266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8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30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A46C7-12E0-DBEF-830A-67D55334C4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1327" y="3182352"/>
            <a:ext cx="6413836" cy="1479885"/>
          </a:xfrm>
        </p:spPr>
        <p:txBody>
          <a:bodyPr>
            <a:noAutofit/>
          </a:bodyPr>
          <a:lstStyle/>
          <a:p>
            <a:pPr algn="l"/>
            <a:br>
              <a:rPr lang="zh-CN" altLang="en-US" sz="1800" dirty="0">
                <a:latin typeface="+mn-lt"/>
                <a:ea typeface="Microsoft YaHei Light" panose="020B0502040204020203" pitchFamily="34" charset="-122"/>
                <a:cs typeface="+mn-cs"/>
              </a:rPr>
            </a:br>
            <a:r>
              <a:rPr lang="en-US" altLang="zh-CN" sz="1800">
                <a:ea typeface="Microsoft YaHei Light" panose="020B0502040204020203" pitchFamily="34" charset="-122"/>
              </a:rPr>
              <a:t>RGMP-ROS </a:t>
            </a:r>
            <a:r>
              <a:rPr lang="en-US" altLang="zh-CN" sz="1800">
                <a:latin typeface="+mn-lt"/>
                <a:ea typeface="Microsoft YaHei Light" panose="020B0502040204020203" pitchFamily="34" charset="-122"/>
                <a:cs typeface="+mn-cs"/>
              </a:rPr>
              <a:t>:  </a:t>
            </a:r>
            <a:br>
              <a:rPr lang="en-US" altLang="zh-CN" sz="1800" dirty="0">
                <a:latin typeface="+mn-lt"/>
                <a:ea typeface="Microsoft YaHei Light" panose="020B0502040204020203" pitchFamily="34" charset="-122"/>
                <a:cs typeface="+mn-cs"/>
              </a:rPr>
            </a:br>
            <a:br>
              <a:rPr lang="en-US" altLang="zh-CN" sz="1800" dirty="0">
                <a:latin typeface="+mn-lt"/>
                <a:ea typeface="Microsoft YaHei Light" panose="020B0502040204020203" pitchFamily="34" charset="-122"/>
                <a:cs typeface="+mn-cs"/>
              </a:rPr>
            </a:br>
            <a:r>
              <a:rPr lang="en-US" altLang="zh-CN" sz="1800" dirty="0">
                <a:latin typeface="+mn-lt"/>
                <a:ea typeface="Microsoft YaHei Light" panose="020B0502040204020203" pitchFamily="34" charset="-122"/>
                <a:cs typeface="+mn-cs"/>
              </a:rPr>
              <a:t>      A real-time ROS architecture on multi-core processors </a:t>
            </a:r>
            <a:br>
              <a:rPr lang="en-US" altLang="zh-CN" sz="1800" dirty="0">
                <a:latin typeface="+mn-lt"/>
                <a:ea typeface="Microsoft YaHei Light" panose="020B0502040204020203" pitchFamily="34" charset="-122"/>
                <a:cs typeface="+mn-cs"/>
              </a:rPr>
            </a:br>
            <a:endParaRPr lang="zh-CN" altLang="en-US" sz="1800" dirty="0">
              <a:latin typeface="+mn-lt"/>
              <a:ea typeface="Microsoft YaHei Light" panose="020B0502040204020203" pitchFamily="34" charset="-122"/>
              <a:cs typeface="+mn-cs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E963DF-A5B5-0AB7-ADBA-CA58AA1CA3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595" y="1907005"/>
            <a:ext cx="7286126" cy="654281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ea typeface="Microsoft YaHei Light" panose="020B0502040204020203" pitchFamily="34" charset="-122"/>
              </a:rPr>
              <a:t>RGMP-ROS :  </a:t>
            </a:r>
            <a:r>
              <a:rPr lang="zh-CN" altLang="en-US" sz="2400" dirty="0">
                <a:ea typeface="Microsoft YaHei Light" panose="020B0502040204020203" pitchFamily="34" charset="-122"/>
              </a:rPr>
              <a:t>多核处理器上的 实时操作系统架构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7772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B1F36C7-6F6D-4271-A596-F3BE9B09FDE5}"/>
              </a:ext>
            </a:extLst>
          </p:cNvPr>
          <p:cNvSpPr txBox="1"/>
          <p:nvPr/>
        </p:nvSpPr>
        <p:spPr>
          <a:xfrm>
            <a:off x="1188856" y="640195"/>
            <a:ext cx="49350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(1)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主板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:       AIMB780</a:t>
            </a:r>
          </a:p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(2)CPU: 2.2 GHz</a:t>
            </a:r>
            <a:r>
              <a:rPr lang="zh-CN" altLang="en-US" dirty="0">
                <a:latin typeface="Arial" panose="020B0604020202020204" pitchFamily="34" charset="0"/>
              </a:rPr>
              <a:t> 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英特尔奔腾双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CPU E2200 </a:t>
            </a:r>
          </a:p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(3)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内存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: 2 GB</a:t>
            </a:r>
            <a:r>
              <a:rPr lang="zh-CN" altLang="en-US" dirty="0"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DDR2</a:t>
            </a:r>
          </a:p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(4)CAN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设备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: PCI-1680U</a:t>
            </a:r>
          </a:p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(5)VGA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卡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: 1GB</a:t>
            </a:r>
            <a:r>
              <a:rPr lang="zh-CN" altLang="en-US" dirty="0"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HD6670 DDR5</a:t>
            </a:r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026CA55-5749-7BE8-0026-3E1BE00B1FDD}"/>
              </a:ext>
            </a:extLst>
          </p:cNvPr>
          <p:cNvSpPr txBox="1">
            <a:spLocks/>
          </p:cNvSpPr>
          <p:nvPr/>
        </p:nvSpPr>
        <p:spPr>
          <a:xfrm>
            <a:off x="1144783" y="126804"/>
            <a:ext cx="1538259" cy="5151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/>
              <a:t>设备参数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525E150B-5E5A-3461-2AC6-F5A4BD7E5BA2}"/>
              </a:ext>
            </a:extLst>
          </p:cNvPr>
          <p:cNvSpPr txBox="1">
            <a:spLocks/>
          </p:cNvSpPr>
          <p:nvPr/>
        </p:nvSpPr>
        <p:spPr>
          <a:xfrm>
            <a:off x="7589836" y="1182284"/>
            <a:ext cx="4118853" cy="57358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0" i="0" dirty="0">
                <a:effectLst/>
                <a:latin typeface="Arial" panose="020B0604020202020204" pitchFamily="34" charset="0"/>
              </a:rPr>
              <a:t>情况</a:t>
            </a:r>
            <a:r>
              <a:rPr lang="en-US" altLang="zh-CN" sz="2400" dirty="0">
                <a:latin typeface="Arial" panose="020B0604020202020204" pitchFamily="34" charset="0"/>
              </a:rPr>
              <a:t>1</a:t>
            </a:r>
            <a:r>
              <a:rPr lang="zh-CN" altLang="en-US" sz="2400" b="0" i="0" dirty="0">
                <a:effectLst/>
                <a:latin typeface="Arial" panose="020B0604020202020204" pitchFamily="34" charset="0"/>
              </a:rPr>
              <a:t>：</a:t>
            </a:r>
            <a:endParaRPr lang="en-US" altLang="zh-CN" sz="2400" b="0" i="0" dirty="0">
              <a:effectLst/>
              <a:latin typeface="Arial" panose="020B0604020202020204" pitchFamily="34" charset="0"/>
            </a:endParaRPr>
          </a:p>
          <a:p>
            <a:pPr algn="l"/>
            <a:r>
              <a:rPr lang="zh-CN" altLang="en-US" sz="1800" dirty="0">
                <a:latin typeface="Arial" panose="020B0604020202020204" pitchFamily="34" charset="0"/>
              </a:rPr>
              <a:t>在</a:t>
            </a:r>
            <a:r>
              <a:rPr lang="en-US" altLang="zh-CN" sz="1800" dirty="0">
                <a:latin typeface="Arial" panose="020B0604020202020204" pitchFamily="34" charset="0"/>
              </a:rPr>
              <a:t>Linux</a:t>
            </a:r>
            <a:r>
              <a:rPr lang="zh-CN" altLang="en-US" sz="1800" b="0" i="0" dirty="0">
                <a:effectLst/>
                <a:latin typeface="Arial" panose="020B0604020202020204" pitchFamily="34" charset="0"/>
              </a:rPr>
              <a:t>运行非实时和实时</a:t>
            </a:r>
            <a:r>
              <a:rPr lang="en-US" altLang="zh-CN" sz="1800" b="0" i="0" dirty="0">
                <a:effectLst/>
                <a:latin typeface="Arial" panose="020B0604020202020204" pitchFamily="34" charset="0"/>
              </a:rPr>
              <a:t>ROS</a:t>
            </a:r>
            <a:r>
              <a:rPr lang="zh-CN" altLang="en-US" sz="1800" b="0" i="0" dirty="0">
                <a:effectLst/>
                <a:latin typeface="Arial" panose="020B0604020202020204" pitchFamily="34" charset="0"/>
              </a:rPr>
              <a:t>节点。</a:t>
            </a:r>
            <a:endParaRPr lang="en-US" altLang="zh-CN" sz="1800" b="0" i="0" dirty="0">
              <a:effectLst/>
              <a:latin typeface="Arial" panose="020B0604020202020204" pitchFamily="34" charset="0"/>
            </a:endParaRPr>
          </a:p>
          <a:p>
            <a:pPr algn="l"/>
            <a:r>
              <a:rPr lang="zh-CN" altLang="en-US" sz="1800" dirty="0">
                <a:latin typeface="Arial" panose="020B0604020202020204" pitchFamily="34" charset="0"/>
              </a:rPr>
              <a:t>程序</a:t>
            </a:r>
            <a:r>
              <a:rPr lang="zh-CN" altLang="en-US" sz="1800" b="0" i="0" dirty="0">
                <a:effectLst/>
                <a:latin typeface="Arial" panose="020B0604020202020204" pitchFamily="34" charset="0"/>
              </a:rPr>
              <a:t>任务会由两个</a:t>
            </a:r>
            <a:r>
              <a:rPr lang="en-US" altLang="zh-CN" sz="1800" b="0" i="0" dirty="0">
                <a:effectLst/>
                <a:latin typeface="Arial" panose="020B0604020202020204" pitchFamily="34" charset="0"/>
              </a:rPr>
              <a:t>CPU</a:t>
            </a:r>
            <a:r>
              <a:rPr lang="zh-CN" altLang="en-US" sz="1800" b="0" i="0" dirty="0">
                <a:effectLst/>
                <a:latin typeface="Arial" panose="020B0604020202020204" pitchFamily="34" charset="0"/>
              </a:rPr>
              <a:t>共享。</a:t>
            </a:r>
            <a:endParaRPr lang="en-US" altLang="zh-CN" sz="1800" b="0" i="0" dirty="0">
              <a:effectLst/>
              <a:latin typeface="Arial" panose="020B0604020202020204" pitchFamily="34" charset="0"/>
            </a:endParaRPr>
          </a:p>
          <a:p>
            <a:pPr algn="l"/>
            <a:endParaRPr lang="en-US" altLang="zh-CN" sz="1800" b="0" i="0" dirty="0"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zh-CN" sz="1800" dirty="0">
                <a:latin typeface="Arial" panose="020B0604020202020204" pitchFamily="34" charset="0"/>
              </a:rPr>
              <a:t> </a:t>
            </a:r>
            <a:r>
              <a:rPr lang="zh-CN" altLang="en-US" sz="1800" dirty="0">
                <a:latin typeface="Arial" panose="020B0604020202020204" pitchFamily="34" charset="0"/>
              </a:rPr>
              <a:t>如图</a:t>
            </a:r>
            <a:r>
              <a:rPr lang="en-US" altLang="zh-CN" sz="1800" dirty="0">
                <a:latin typeface="Arial" panose="020B0604020202020204" pitchFamily="34" charset="0"/>
              </a:rPr>
              <a:t>6</a:t>
            </a:r>
            <a:r>
              <a:rPr lang="zh-CN" altLang="en-US" sz="1800" dirty="0">
                <a:latin typeface="Arial" panose="020B0604020202020204" pitchFamily="34" charset="0"/>
              </a:rPr>
              <a:t>所示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algn="l"/>
            <a:r>
              <a:rPr lang="zh-CN" altLang="en-US" sz="1800" dirty="0">
                <a:latin typeface="Arial" panose="020B0604020202020204" pitchFamily="34" charset="0"/>
              </a:rPr>
              <a:t> </a:t>
            </a:r>
            <a:r>
              <a:rPr lang="en-US" altLang="zh-CN" sz="1800" dirty="0">
                <a:latin typeface="Arial" panose="020B0604020202020204" pitchFamily="34" charset="0"/>
              </a:rPr>
              <a:t>CPU1</a:t>
            </a:r>
            <a:r>
              <a:rPr lang="zh-CN" altLang="en-US" sz="1800" dirty="0">
                <a:latin typeface="Arial" panose="020B0604020202020204" pitchFamily="34" charset="0"/>
              </a:rPr>
              <a:t>占用率</a:t>
            </a:r>
            <a:r>
              <a:rPr lang="en-US" altLang="zh-CN" sz="1800" dirty="0">
                <a:latin typeface="Arial" panose="020B0604020202020204" pitchFamily="34" charset="0"/>
              </a:rPr>
              <a:t>52.9%</a:t>
            </a:r>
            <a:r>
              <a:rPr lang="zh-CN" altLang="en-US" sz="1800" dirty="0">
                <a:latin typeface="Arial" panose="020B0604020202020204" pitchFamily="34" charset="0"/>
              </a:rPr>
              <a:t>，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algn="l"/>
            <a:r>
              <a:rPr lang="en-US" altLang="zh-CN" sz="1800" dirty="0">
                <a:latin typeface="Arial" panose="020B0604020202020204" pitchFamily="34" charset="0"/>
              </a:rPr>
              <a:t> CPU2</a:t>
            </a:r>
            <a:r>
              <a:rPr lang="zh-CN" altLang="en-US" sz="1800" dirty="0">
                <a:latin typeface="Arial" panose="020B0604020202020204" pitchFamily="34" charset="0"/>
              </a:rPr>
              <a:t>占用率</a:t>
            </a:r>
            <a:r>
              <a:rPr lang="en-US" altLang="zh-CN" sz="1800" dirty="0">
                <a:latin typeface="Arial" panose="020B0604020202020204" pitchFamily="34" charset="0"/>
              </a:rPr>
              <a:t>20.4%</a:t>
            </a:r>
            <a:r>
              <a:rPr lang="zh-CN" altLang="en-US" sz="1800" dirty="0">
                <a:latin typeface="Arial" panose="020B0604020202020204" pitchFamily="34" charset="0"/>
              </a:rPr>
              <a:t>。 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algn="l"/>
            <a:endParaRPr lang="en-US" altLang="zh-CN" sz="2400" b="0" i="0" dirty="0">
              <a:effectLst/>
              <a:latin typeface="Arial" panose="020B0604020202020204" pitchFamily="34" charset="0"/>
            </a:endParaRPr>
          </a:p>
          <a:p>
            <a:pPr algn="l"/>
            <a:r>
              <a:rPr lang="zh-CN" altLang="en-US" sz="2400" b="0" i="0" dirty="0">
                <a:effectLst/>
                <a:latin typeface="Arial" panose="020B0604020202020204" pitchFamily="34" charset="0"/>
              </a:rPr>
              <a:t>情况</a:t>
            </a:r>
            <a:r>
              <a:rPr lang="en-US" altLang="zh-CN" sz="2400" b="0" i="0" dirty="0">
                <a:effectLst/>
                <a:latin typeface="Arial" panose="020B0604020202020204" pitchFamily="34" charset="0"/>
              </a:rPr>
              <a:t>2</a:t>
            </a:r>
            <a:r>
              <a:rPr lang="zh-CN" altLang="en-US" sz="2400" b="0" i="0" dirty="0">
                <a:effectLst/>
                <a:latin typeface="Arial" panose="020B0604020202020204" pitchFamily="34" charset="0"/>
              </a:rPr>
              <a:t>：</a:t>
            </a:r>
            <a:endParaRPr lang="en-US" altLang="zh-CN" sz="2400" b="0" i="0" dirty="0">
              <a:effectLst/>
              <a:latin typeface="Arial" panose="020B0604020202020204" pitchFamily="34" charset="0"/>
            </a:endParaRPr>
          </a:p>
          <a:p>
            <a:pPr algn="l"/>
            <a:r>
              <a:rPr lang="zh-CN" altLang="en-US" sz="1800" dirty="0">
                <a:latin typeface="Arial" panose="020B0604020202020204" pitchFamily="34" charset="0"/>
              </a:rPr>
              <a:t>在</a:t>
            </a:r>
            <a:r>
              <a:rPr lang="en-US" altLang="zh-CN" sz="1800" dirty="0">
                <a:latin typeface="Arial" panose="020B0604020202020204" pitchFamily="34" charset="0"/>
              </a:rPr>
              <a:t>Linux</a:t>
            </a:r>
            <a:r>
              <a:rPr lang="zh-CN" altLang="en-US" sz="1800" dirty="0">
                <a:latin typeface="Arial" panose="020B0604020202020204" pitchFamily="34" charset="0"/>
              </a:rPr>
              <a:t>运行非实时</a:t>
            </a:r>
            <a:r>
              <a:rPr lang="en-US" altLang="zh-CN" sz="1800" dirty="0">
                <a:latin typeface="Arial" panose="020B0604020202020204" pitchFamily="34" charset="0"/>
              </a:rPr>
              <a:t>ROS</a:t>
            </a:r>
            <a:r>
              <a:rPr lang="zh-CN" altLang="en-US" sz="1800" dirty="0">
                <a:latin typeface="Arial" panose="020B0604020202020204" pitchFamily="34" charset="0"/>
              </a:rPr>
              <a:t>节点，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algn="l"/>
            <a:r>
              <a:rPr lang="zh-CN" altLang="en-US" sz="1800" dirty="0">
                <a:latin typeface="Arial" panose="020B0604020202020204" pitchFamily="34" charset="0"/>
              </a:rPr>
              <a:t>在</a:t>
            </a:r>
            <a:r>
              <a:rPr lang="en-US" altLang="zh-CN" sz="1800" dirty="0" err="1">
                <a:latin typeface="Arial" panose="020B0604020202020204" pitchFamily="34" charset="0"/>
              </a:rPr>
              <a:t>Nuttx</a:t>
            </a:r>
            <a:r>
              <a:rPr lang="zh-CN" altLang="en-US" sz="1800" dirty="0">
                <a:latin typeface="Arial" panose="020B0604020202020204" pitchFamily="34" charset="0"/>
              </a:rPr>
              <a:t>运行实时</a:t>
            </a:r>
            <a:r>
              <a:rPr lang="en-US" altLang="zh-CN" sz="1800" dirty="0">
                <a:latin typeface="Arial" panose="020B0604020202020204" pitchFamily="34" charset="0"/>
              </a:rPr>
              <a:t>ROS</a:t>
            </a:r>
            <a:r>
              <a:rPr lang="zh-CN" altLang="en-US" sz="1800" dirty="0">
                <a:latin typeface="Arial" panose="020B0604020202020204" pitchFamily="34" charset="0"/>
              </a:rPr>
              <a:t>节点。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algn="l"/>
            <a:endParaRPr lang="en-US" altLang="zh-CN" sz="1800" dirty="0">
              <a:latin typeface="Arial" panose="020B0604020202020204" pitchFamily="34" charset="0"/>
            </a:endParaRPr>
          </a:p>
          <a:p>
            <a:pPr algn="l"/>
            <a:endParaRPr lang="en-US" altLang="zh-CN" sz="1800" dirty="0">
              <a:latin typeface="Arial" panose="020B0604020202020204" pitchFamily="34" charset="0"/>
            </a:endParaRPr>
          </a:p>
          <a:p>
            <a:pPr algn="l"/>
            <a:r>
              <a:rPr lang="zh-CN" altLang="en-US" sz="1800" dirty="0">
                <a:latin typeface="Arial" panose="020B0604020202020204" pitchFamily="34" charset="0"/>
              </a:rPr>
              <a:t>如图</a:t>
            </a:r>
            <a:r>
              <a:rPr lang="en-US" altLang="zh-CN" sz="1800" dirty="0">
                <a:latin typeface="Arial" panose="020B0604020202020204" pitchFamily="34" charset="0"/>
              </a:rPr>
              <a:t>7</a:t>
            </a:r>
            <a:r>
              <a:rPr lang="zh-CN" altLang="en-US" sz="1800" dirty="0">
                <a:latin typeface="Arial" panose="020B0604020202020204" pitchFamily="34" charset="0"/>
              </a:rPr>
              <a:t>所示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algn="l"/>
            <a:r>
              <a:rPr lang="zh-CN" altLang="en-US" sz="1800" dirty="0">
                <a:latin typeface="Arial" panose="020B0604020202020204" pitchFamily="34" charset="0"/>
              </a:rPr>
              <a:t>显示</a:t>
            </a:r>
            <a:r>
              <a:rPr lang="en-US" altLang="zh-CN" sz="1800" dirty="0">
                <a:latin typeface="Arial" panose="020B0604020202020204" pitchFamily="34" charset="0"/>
              </a:rPr>
              <a:t>CPU2</a:t>
            </a:r>
            <a:r>
              <a:rPr lang="zh-CN" altLang="en-US" sz="1800" dirty="0">
                <a:latin typeface="Arial" panose="020B0604020202020204" pitchFamily="34" charset="0"/>
              </a:rPr>
              <a:t>的占用率变为零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algn="l"/>
            <a:r>
              <a:rPr lang="zh-CN" altLang="en-US" sz="1800" dirty="0">
                <a:latin typeface="Arial" panose="020B0604020202020204" pitchFamily="34" charset="0"/>
              </a:rPr>
              <a:t>说明</a:t>
            </a:r>
            <a:r>
              <a:rPr lang="en-US" altLang="zh-CN" sz="1800" dirty="0">
                <a:latin typeface="Arial" panose="020B0604020202020204" pitchFamily="34" charset="0"/>
              </a:rPr>
              <a:t>CPU2</a:t>
            </a:r>
            <a:r>
              <a:rPr lang="zh-CN" altLang="en-US" sz="1800" dirty="0">
                <a:latin typeface="Arial" panose="020B0604020202020204" pitchFamily="34" charset="0"/>
              </a:rPr>
              <a:t>完全被</a:t>
            </a:r>
            <a:r>
              <a:rPr lang="en-US" altLang="zh-CN" sz="1800" dirty="0" err="1">
                <a:latin typeface="Arial" panose="020B0604020202020204" pitchFamily="34" charset="0"/>
              </a:rPr>
              <a:t>Nuttx</a:t>
            </a:r>
            <a:r>
              <a:rPr lang="zh-CN" altLang="en-US" sz="1800" dirty="0">
                <a:latin typeface="Arial" panose="020B0604020202020204" pitchFamily="34" charset="0"/>
              </a:rPr>
              <a:t>实时系统占用。</a:t>
            </a:r>
            <a:endParaRPr lang="en-US" altLang="zh-CN" sz="1800" dirty="0">
              <a:latin typeface="Arial" panose="020B0604020202020204" pitchFamily="34" charset="0"/>
            </a:endParaRPr>
          </a:p>
        </p:txBody>
      </p: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A5C12F96-9C34-C505-2722-224D7E122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54" y="2143184"/>
            <a:ext cx="7421909" cy="4534342"/>
          </a:xfr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13A63F1-3394-5335-D72A-929E1EDF5BB2}"/>
              </a:ext>
            </a:extLst>
          </p:cNvPr>
          <p:cNvSpPr txBox="1"/>
          <p:nvPr/>
        </p:nvSpPr>
        <p:spPr>
          <a:xfrm>
            <a:off x="6701590" y="384398"/>
            <a:ext cx="4650205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zh-CN" altLang="en-US" sz="2400" dirty="0">
                <a:latin typeface="Arial" panose="020B0604020202020204" pitchFamily="34" charset="0"/>
                <a:ea typeface="+mj-ea"/>
                <a:cs typeface="+mj-cs"/>
              </a:rPr>
              <a:t>测试两种情况下 双核</a:t>
            </a:r>
            <a:r>
              <a:rPr lang="en-US" altLang="zh-CN" sz="2400" dirty="0">
                <a:latin typeface="Arial" panose="020B0604020202020204" pitchFamily="34" charset="0"/>
                <a:ea typeface="+mj-ea"/>
                <a:cs typeface="+mj-cs"/>
              </a:rPr>
              <a:t>CPU</a:t>
            </a:r>
            <a:r>
              <a:rPr lang="zh-CN" altLang="en-US" sz="2400" dirty="0">
                <a:latin typeface="Arial" panose="020B0604020202020204" pitchFamily="34" charset="0"/>
                <a:ea typeface="+mj-ea"/>
                <a:cs typeface="+mj-cs"/>
              </a:rPr>
              <a:t>占用率</a:t>
            </a:r>
          </a:p>
        </p:txBody>
      </p:sp>
    </p:spTree>
    <p:extLst>
      <p:ext uri="{BB962C8B-B14F-4D97-AF65-F5344CB8AC3E}">
        <p14:creationId xmlns:p14="http://schemas.microsoft.com/office/powerpoint/2010/main" val="2365589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E150B-5E5A-3461-2AC6-F5A4BD7E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761" y="1933236"/>
            <a:ext cx="3139286" cy="533466"/>
          </a:xfrm>
        </p:spPr>
        <p:txBody>
          <a:bodyPr>
            <a:normAutofit/>
          </a:bodyPr>
          <a:lstStyle/>
          <a:p>
            <a:pPr algn="l"/>
            <a:endParaRPr lang="zh-CN" altLang="en-US" sz="2400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3B76C5F-9EE4-F654-9E3F-2984953A4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326" y="583531"/>
            <a:ext cx="5931569" cy="6162239"/>
          </a:xfr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3260DFA1-FDAF-A360-4A67-99D82B964897}"/>
              </a:ext>
            </a:extLst>
          </p:cNvPr>
          <p:cNvSpPr txBox="1">
            <a:spLocks/>
          </p:cNvSpPr>
          <p:nvPr/>
        </p:nvSpPr>
        <p:spPr>
          <a:xfrm>
            <a:off x="1056990" y="166372"/>
            <a:ext cx="2955542" cy="68185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900" dirty="0"/>
              <a:t>RT-ROS</a:t>
            </a:r>
            <a:r>
              <a:rPr lang="zh-CN" altLang="en-US" sz="1900" dirty="0"/>
              <a:t>系统 体系结构图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4F35C5B-AD19-A465-5D35-934ACB533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606" y="1203158"/>
            <a:ext cx="5428577" cy="5542612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EFA15C8D-D262-3979-253B-A5F2A9B79405}"/>
              </a:ext>
            </a:extLst>
          </p:cNvPr>
          <p:cNvSpPr txBox="1">
            <a:spLocks/>
          </p:cNvSpPr>
          <p:nvPr/>
        </p:nvSpPr>
        <p:spPr>
          <a:xfrm>
            <a:off x="7562063" y="421040"/>
            <a:ext cx="3663400" cy="68185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dirty="0"/>
              <a:t>具体的 部署方案</a:t>
            </a:r>
          </a:p>
        </p:txBody>
      </p:sp>
    </p:spTree>
    <p:extLst>
      <p:ext uri="{BB962C8B-B14F-4D97-AF65-F5344CB8AC3E}">
        <p14:creationId xmlns:p14="http://schemas.microsoft.com/office/powerpoint/2010/main" val="2052412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E150B-5E5A-3461-2AC6-F5A4BD7E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720" y="48128"/>
            <a:ext cx="2357233" cy="505326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/>
              <a:t>实际案例  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01068AAB-14E9-4692-80DA-954A6EA77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578" y="1023011"/>
            <a:ext cx="5489007" cy="5786861"/>
          </a:xfr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54B4C4CC-0D33-7084-5C97-BC7D3B952CF7}"/>
              </a:ext>
            </a:extLst>
          </p:cNvPr>
          <p:cNvSpPr txBox="1">
            <a:spLocks/>
          </p:cNvSpPr>
          <p:nvPr/>
        </p:nvSpPr>
        <p:spPr>
          <a:xfrm>
            <a:off x="2545636" y="615551"/>
            <a:ext cx="3776960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dirty="0"/>
              <a:t>1.</a:t>
            </a:r>
            <a:r>
              <a:rPr lang="zh-CN" altLang="en-US" sz="2400" dirty="0"/>
              <a:t> 机器手臂控制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1754149-614F-BB28-8D88-7565711DA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691" y="916674"/>
            <a:ext cx="4312109" cy="59995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B0B4B33-9EA3-C6CD-8147-2890F35D4979}"/>
              </a:ext>
            </a:extLst>
          </p:cNvPr>
          <p:cNvSpPr txBox="1"/>
          <p:nvPr/>
        </p:nvSpPr>
        <p:spPr>
          <a:xfrm>
            <a:off x="6026316" y="227155"/>
            <a:ext cx="5205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RT-ROS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很好地保证了 六个关节的运动同步性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0325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E150B-5E5A-3461-2AC6-F5A4BD7E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856" y="798646"/>
            <a:ext cx="1454866" cy="1077229"/>
          </a:xfrm>
        </p:spPr>
        <p:txBody>
          <a:bodyPr/>
          <a:lstStyle/>
          <a:p>
            <a:pPr algn="l"/>
            <a:r>
              <a:rPr lang="zh-CN" altLang="en-US" dirty="0"/>
              <a:t>总结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164A192-7B3D-EB9A-0869-DA9BCBC02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5507" y="2412332"/>
            <a:ext cx="10366811" cy="4219007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588DD7B-F6AB-2A4B-CEB9-0EBBFAD58A55}"/>
              </a:ext>
            </a:extLst>
          </p:cNvPr>
          <p:cNvSpPr txBox="1"/>
          <p:nvPr/>
        </p:nvSpPr>
        <p:spPr>
          <a:xfrm>
            <a:off x="7091111" y="798646"/>
            <a:ext cx="2144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暂无代码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2F9F1B5-1F61-0ADC-CB68-2ED0037FE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922" y="1207258"/>
            <a:ext cx="4778816" cy="80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04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EF13A-EDE8-35C1-B040-A1B631A4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899" y="114301"/>
            <a:ext cx="3410906" cy="697832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dirty="0"/>
              <a:t>技术提出背景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6347FB9-7278-2BC3-0910-385C3AF1C785}"/>
              </a:ext>
            </a:extLst>
          </p:cNvPr>
          <p:cNvSpPr txBox="1">
            <a:spLocks/>
          </p:cNvSpPr>
          <p:nvPr/>
        </p:nvSpPr>
        <p:spPr>
          <a:xfrm>
            <a:off x="2481750" y="697833"/>
            <a:ext cx="7958331" cy="200325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/>
              <a:t>因为</a:t>
            </a:r>
            <a:r>
              <a:rPr lang="en-US" altLang="zh-CN" sz="2000" dirty="0"/>
              <a:t>ROS</a:t>
            </a:r>
            <a:r>
              <a:rPr lang="zh-CN" altLang="en-US" sz="2000" dirty="0"/>
              <a:t>运行在</a:t>
            </a:r>
            <a:r>
              <a:rPr lang="en-US" altLang="zh-CN" sz="2000" dirty="0"/>
              <a:t>Linux</a:t>
            </a:r>
            <a:r>
              <a:rPr lang="zh-CN" altLang="en-US" sz="2000" dirty="0"/>
              <a:t>非实时系统上，不能保证业务的实时性。</a:t>
            </a:r>
            <a:endParaRPr lang="en-US" altLang="zh-CN" sz="2000" dirty="0"/>
          </a:p>
          <a:p>
            <a:pPr algn="l"/>
            <a:endParaRPr lang="en-US" altLang="zh-CN" sz="2000" dirty="0"/>
          </a:p>
          <a:p>
            <a:pPr algn="l"/>
            <a:r>
              <a:rPr lang="zh-CN" altLang="en-US" sz="2000" dirty="0"/>
              <a:t>本文提出： 通过多核处理器，运行两个系统，</a:t>
            </a:r>
            <a:endParaRPr lang="en-US" altLang="zh-CN" sz="2000" dirty="0"/>
          </a:p>
          <a:p>
            <a:pPr algn="l"/>
            <a:r>
              <a:rPr lang="zh-CN" altLang="en-US" sz="2000" dirty="0"/>
              <a:t>一个跑实时系统，一个跑非实时系统，来提高</a:t>
            </a:r>
            <a:r>
              <a:rPr lang="en-US" altLang="zh-CN" sz="2000" dirty="0"/>
              <a:t>ROS</a:t>
            </a:r>
            <a:r>
              <a:rPr lang="zh-CN" altLang="en-US" sz="2000" dirty="0"/>
              <a:t>性能</a:t>
            </a:r>
            <a:endParaRPr lang="en-US" altLang="zh-CN" sz="2000" dirty="0"/>
          </a:p>
          <a:p>
            <a:pPr algn="l"/>
            <a:endParaRPr lang="en-US" altLang="zh-CN" sz="2000" dirty="0"/>
          </a:p>
          <a:p>
            <a:pPr algn="l"/>
            <a:r>
              <a:rPr lang="zh-CN" altLang="en-US" sz="2000" dirty="0"/>
              <a:t>在实时系统上部署，实时性要求高的</a:t>
            </a:r>
            <a:r>
              <a:rPr lang="en-US" altLang="zh-CN" sz="2000" dirty="0"/>
              <a:t>ROS</a:t>
            </a:r>
            <a:r>
              <a:rPr lang="zh-CN" altLang="en-US" sz="2000" dirty="0"/>
              <a:t>业务节点</a:t>
            </a:r>
            <a:endParaRPr lang="en-US" altLang="zh-CN" sz="2000" dirty="0"/>
          </a:p>
          <a:p>
            <a:pPr algn="l"/>
            <a:r>
              <a:rPr lang="zh-CN" altLang="en-US" sz="2000" dirty="0"/>
              <a:t>在非实时系统上部署，资源需求量大的</a:t>
            </a:r>
            <a:r>
              <a:rPr lang="en-US" altLang="zh-CN" sz="2000" dirty="0"/>
              <a:t>ROS</a:t>
            </a:r>
            <a:r>
              <a:rPr lang="zh-CN" altLang="en-US" sz="2000" dirty="0"/>
              <a:t>业务节点</a:t>
            </a:r>
            <a:endParaRPr lang="en-US" altLang="zh-CN" sz="2000" dirty="0"/>
          </a:p>
          <a:p>
            <a:pPr algn="l"/>
            <a:endParaRPr lang="en-US" altLang="zh-CN" sz="2000" dirty="0"/>
          </a:p>
          <a:p>
            <a:pPr algn="l"/>
            <a:endParaRPr lang="en-US" altLang="zh-CN" sz="2000" dirty="0"/>
          </a:p>
          <a:p>
            <a:pPr algn="l"/>
            <a:endParaRPr lang="zh-CN" altLang="en-US" sz="2000" dirty="0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BE02EB4A-EC47-9142-1818-0E6E61B5B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1712" y="2878052"/>
            <a:ext cx="10569657" cy="3757698"/>
          </a:xfrm>
        </p:spPr>
      </p:pic>
    </p:spTree>
    <p:extLst>
      <p:ext uri="{BB962C8B-B14F-4D97-AF65-F5344CB8AC3E}">
        <p14:creationId xmlns:p14="http://schemas.microsoft.com/office/powerpoint/2010/main" val="3441918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FC6F348A-F628-F063-9408-FEE58F6A0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145" y="1051936"/>
            <a:ext cx="4145032" cy="5637622"/>
          </a:xfrm>
          <a:prstGeom prst="rect">
            <a:avLst/>
          </a:prstGeom>
        </p:spPr>
      </p:pic>
      <p:pic>
        <p:nvPicPr>
          <p:cNvPr id="29" name="内容占位符 28">
            <a:extLst>
              <a:ext uri="{FF2B5EF4-FFF2-40B4-BE49-F238E27FC236}">
                <a16:creationId xmlns:a16="http://schemas.microsoft.com/office/drawing/2014/main" id="{7EBB94CE-9265-32F4-C5B3-788ECEAD1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331" y="3229318"/>
            <a:ext cx="5204026" cy="3359120"/>
          </a:xfr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D5C599F0-90AD-FD23-C438-74C7439375F4}"/>
              </a:ext>
            </a:extLst>
          </p:cNvPr>
          <p:cNvSpPr txBox="1"/>
          <p:nvPr/>
        </p:nvSpPr>
        <p:spPr>
          <a:xfrm>
            <a:off x="1081338" y="150395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ROS</a:t>
            </a:r>
            <a:r>
              <a:rPr lang="zh-CN" altLang="en-US" dirty="0"/>
              <a:t>架构</a:t>
            </a:r>
            <a:r>
              <a:rPr lang="en-US" altLang="zh-CN" dirty="0"/>
              <a:t> </a:t>
            </a:r>
            <a:r>
              <a:rPr lang="zh-CN" altLang="en-US" dirty="0"/>
              <a:t>与 </a:t>
            </a:r>
            <a:r>
              <a:rPr lang="en-US" altLang="zh-CN" dirty="0"/>
              <a:t>ROS</a:t>
            </a:r>
            <a:r>
              <a:rPr lang="zh-CN" altLang="en-US" dirty="0"/>
              <a:t>通信模型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C34EA9A8-1770-5EA7-309D-380B3D342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553" y="3229318"/>
            <a:ext cx="3391592" cy="2275129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0A5AB4E1-B206-C138-2543-43851E0E1BA7}"/>
              </a:ext>
            </a:extLst>
          </p:cNvPr>
          <p:cNvSpPr txBox="1"/>
          <p:nvPr/>
        </p:nvSpPr>
        <p:spPr>
          <a:xfrm>
            <a:off x="1081338" y="1629289"/>
            <a:ext cx="68067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两个系统之间的 </a:t>
            </a:r>
            <a:r>
              <a:rPr lang="en-US" altLang="zh-CN" dirty="0"/>
              <a:t>ROS</a:t>
            </a:r>
            <a:r>
              <a:rPr lang="zh-CN" altLang="en-US" dirty="0"/>
              <a:t>节点通信，</a:t>
            </a:r>
            <a:endParaRPr lang="en-US" altLang="zh-CN" dirty="0"/>
          </a:p>
          <a:p>
            <a:r>
              <a:rPr lang="zh-CN" altLang="en-US" dirty="0"/>
              <a:t>通过：</a:t>
            </a:r>
            <a:r>
              <a:rPr lang="en-US" altLang="zh-CN" b="0" i="0" dirty="0">
                <a:solidFill>
                  <a:srgbClr val="F3F3F3"/>
                </a:solidFill>
                <a:effectLst/>
                <a:latin typeface="-apple-system"/>
              </a:rPr>
              <a:t>HTTP</a:t>
            </a:r>
            <a:r>
              <a:rPr lang="zh-CN" altLang="en-US" b="0" i="0" dirty="0">
                <a:solidFill>
                  <a:srgbClr val="F3F3F3"/>
                </a:solidFill>
                <a:effectLst/>
                <a:latin typeface="-apple-system"/>
              </a:rPr>
              <a:t>实现的</a:t>
            </a:r>
            <a:r>
              <a:rPr lang="en-US" altLang="zh-CN" b="1" i="0" dirty="0">
                <a:solidFill>
                  <a:srgbClr val="F3F3F3"/>
                </a:solidFill>
                <a:effectLst/>
                <a:latin typeface="-apple-system"/>
              </a:rPr>
              <a:t>RPC</a:t>
            </a:r>
            <a:r>
              <a:rPr lang="zh-CN" altLang="en-US" b="0" i="0" dirty="0">
                <a:solidFill>
                  <a:srgbClr val="F3F3F3"/>
                </a:solidFill>
                <a:effectLst/>
                <a:latin typeface="-apple-system"/>
              </a:rPr>
              <a:t>协议 </a:t>
            </a:r>
            <a:r>
              <a:rPr lang="en-US" altLang="zh-CN" b="1" i="0" dirty="0">
                <a:solidFill>
                  <a:srgbClr val="F3F3F3"/>
                </a:solidFill>
                <a:effectLst/>
                <a:latin typeface="-apple-system"/>
              </a:rPr>
              <a:t>XML- RPC </a:t>
            </a:r>
            <a:r>
              <a:rPr lang="zh-CN" altLang="en-US" b="0" i="0" dirty="0">
                <a:solidFill>
                  <a:srgbClr val="F3F3F3"/>
                </a:solidFill>
                <a:effectLst/>
                <a:latin typeface="-apple-system"/>
              </a:rPr>
              <a:t>，</a:t>
            </a:r>
            <a:r>
              <a:rPr lang="zh-CN" altLang="en-US" dirty="0"/>
              <a:t>实现两个系统间节点通信。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5172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A7DC5C-F422-F7B5-40FD-3C3F80448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949" y="0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dirty="0"/>
              <a:t>XML-RPC</a:t>
            </a:r>
            <a:r>
              <a:rPr lang="zh-CN" altLang="en-US" sz="2800" dirty="0"/>
              <a:t>协议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9F5FC35-18BA-02D3-E10B-F4E8FDA7F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9853" y="575734"/>
            <a:ext cx="8559022" cy="6208048"/>
          </a:xfrm>
        </p:spPr>
      </p:pic>
    </p:spTree>
    <p:extLst>
      <p:ext uri="{BB962C8B-B14F-4D97-AF65-F5344CB8AC3E}">
        <p14:creationId xmlns:p14="http://schemas.microsoft.com/office/powerpoint/2010/main" val="78740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BDC17A-2F59-6351-911C-A3ABD7366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411" y="351405"/>
            <a:ext cx="9720562" cy="569012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dirty="0"/>
              <a:t>RGMP   </a:t>
            </a:r>
            <a:r>
              <a:rPr lang="zh-CN" altLang="en-US" sz="2400" b="0" i="0" dirty="0">
                <a:solidFill>
                  <a:srgbClr val="F3F3F3"/>
                </a:solidFill>
                <a:effectLst/>
                <a:latin typeface="-apple-system"/>
              </a:rPr>
              <a:t>混合操作系统平台 </a:t>
            </a:r>
            <a:r>
              <a:rPr lang="zh-CN" altLang="en-US" sz="2400" dirty="0">
                <a:solidFill>
                  <a:srgbClr val="F3F3F3"/>
                </a:solidFill>
                <a:latin typeface="-apple-system"/>
              </a:rPr>
              <a:t>（ </a:t>
            </a:r>
            <a:r>
              <a:rPr lang="en-US" altLang="zh-CN" sz="2400" dirty="0">
                <a:solidFill>
                  <a:srgbClr val="F3F3F3"/>
                </a:solidFill>
                <a:latin typeface="-apple-system"/>
              </a:rPr>
              <a:t>Remote Generalized Multi-Processing </a:t>
            </a:r>
            <a:r>
              <a:rPr lang="zh-CN" altLang="en-US" sz="2400" dirty="0">
                <a:solidFill>
                  <a:srgbClr val="F3F3F3"/>
                </a:solidFill>
                <a:latin typeface="-apple-system"/>
              </a:rPr>
              <a:t>）</a:t>
            </a: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8B65A8-1EF1-F3F8-9607-27EE0F9B36E7}"/>
              </a:ext>
            </a:extLst>
          </p:cNvPr>
          <p:cNvSpPr txBox="1"/>
          <p:nvPr/>
        </p:nvSpPr>
        <p:spPr>
          <a:xfrm>
            <a:off x="5966156" y="2767077"/>
            <a:ext cx="531946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1.整个系统引导 </a:t>
            </a:r>
            <a:endParaRPr lang="en-US" altLang="zh-CN" dirty="0"/>
          </a:p>
          <a:p>
            <a:r>
              <a:rPr lang="zh-CN" altLang="en-US" dirty="0"/>
              <a:t>当RGMP启动时，Linux首先初始化所有硬件资源，包括CPU、内存和外围设备。</a:t>
            </a:r>
            <a:endParaRPr lang="en-US" altLang="zh-CN" dirty="0"/>
          </a:p>
          <a:p>
            <a:r>
              <a:rPr lang="zh-CN" altLang="en-US" dirty="0"/>
              <a:t>然后，GPOS模块释放两个内存块和一个CPU，</a:t>
            </a:r>
            <a:r>
              <a:rPr lang="en-US" altLang="zh-CN" dirty="0"/>
              <a:t>RTOS</a:t>
            </a:r>
            <a:r>
              <a:rPr lang="zh-CN" altLang="en-US" dirty="0"/>
              <a:t>被加载到被释放的内存的一个块中，</a:t>
            </a:r>
            <a:endParaRPr lang="en-US" altLang="zh-CN" dirty="0"/>
          </a:p>
          <a:p>
            <a:r>
              <a:rPr lang="zh-CN" altLang="en-US" dirty="0"/>
              <a:t>并由被释放的</a:t>
            </a:r>
            <a:r>
              <a:rPr lang="en-US" altLang="zh-CN" dirty="0"/>
              <a:t>CPU</a:t>
            </a:r>
            <a:r>
              <a:rPr lang="zh-CN" altLang="en-US" dirty="0"/>
              <a:t>执行，运行系统。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2. GPOS和RTOS之间的通信</a:t>
            </a:r>
            <a:endParaRPr lang="en-US" altLang="zh-CN" dirty="0"/>
          </a:p>
          <a:p>
            <a:r>
              <a:rPr lang="zh-CN" altLang="en-US" dirty="0"/>
              <a:t>这种通信通过共享内存块来完成。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3.提供大量编程资源</a:t>
            </a:r>
            <a:endParaRPr lang="en-US" altLang="zh-CN" dirty="0"/>
          </a:p>
          <a:p>
            <a:r>
              <a:rPr lang="zh-CN" altLang="en-US" dirty="0"/>
              <a:t>如中断注册、内存分配、BIOS读取等接囗函数，</a:t>
            </a:r>
            <a:endParaRPr lang="en-US" altLang="zh-CN" dirty="0"/>
          </a:p>
          <a:p>
            <a:r>
              <a:rPr lang="zh-CN" altLang="en-US" dirty="0"/>
              <a:t>方便用户快速开发自己的混合操作系统。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85A30570-C2ED-0E8A-E085-825E8D218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553" y="2767076"/>
            <a:ext cx="5669687" cy="335098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B62B766-8CED-873D-A915-5046F24C94E4}"/>
              </a:ext>
            </a:extLst>
          </p:cNvPr>
          <p:cNvSpPr txBox="1"/>
          <p:nvPr/>
        </p:nvSpPr>
        <p:spPr>
          <a:xfrm>
            <a:off x="1080837" y="920417"/>
            <a:ext cx="98858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RGMP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可以同时运行两个操作系统，</a:t>
            </a:r>
            <a:endParaRPr lang="en-US" altLang="zh-CN" b="0" i="0" dirty="0"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effectLst/>
                <a:latin typeface="Arial" panose="020B0604020202020204" pitchFamily="34" charset="0"/>
              </a:rPr>
              <a:t>一个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Linux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通用操作系统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(GPOS)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，一个实时操作系统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(RTOS) 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。</a:t>
            </a:r>
            <a:endParaRPr lang="en-US" altLang="zh-CN" b="0" i="0" dirty="0">
              <a:effectLst/>
              <a:latin typeface="Arial" panose="020B0604020202020204" pitchFamily="34" charset="0"/>
            </a:endParaRPr>
          </a:p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GPOS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和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RTOS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分别占用不同的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CPU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，它们</a:t>
            </a:r>
            <a:r>
              <a:rPr lang="zh-CN" altLang="en-US" dirty="0">
                <a:solidFill>
                  <a:srgbClr val="FFFF00"/>
                </a:solidFill>
                <a:latin typeface="Arial" panose="020B0604020202020204" pitchFamily="34" charset="0"/>
              </a:rPr>
              <a:t>通过</a:t>
            </a:r>
            <a:r>
              <a:rPr lang="en-US" altLang="zh-CN" dirty="0">
                <a:solidFill>
                  <a:srgbClr val="FFFF00"/>
                </a:solidFill>
                <a:latin typeface="Arial" panose="020B0604020202020204" pitchFamily="34" charset="0"/>
              </a:rPr>
              <a:t>VNET</a:t>
            </a:r>
            <a:r>
              <a:rPr lang="zh-CN" altLang="en-US" dirty="0">
                <a:solidFill>
                  <a:srgbClr val="FFFF00"/>
                </a:solidFill>
                <a:latin typeface="Arial" panose="020B0604020202020204" pitchFamily="34" charset="0"/>
              </a:rPr>
              <a:t>通道相互通信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。 </a:t>
            </a:r>
            <a:endParaRPr lang="en-US" altLang="zh-CN" b="0" i="0" dirty="0">
              <a:effectLst/>
              <a:latin typeface="Arial" panose="020B0604020202020204" pitchFamily="34" charset="0"/>
            </a:endParaRPr>
          </a:p>
          <a:p>
            <a:r>
              <a:rPr lang="en-US" altLang="zh-CN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VNET</a:t>
            </a:r>
            <a:r>
              <a:rPr lang="zh-CN" altLang="en-US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是一个</a:t>
            </a:r>
            <a:r>
              <a:rPr lang="zh-CN" altLang="en-US" dirty="0">
                <a:solidFill>
                  <a:srgbClr val="FFFF00"/>
                </a:solidFill>
                <a:latin typeface="Arial" panose="020B0604020202020204" pitchFamily="34" charset="0"/>
              </a:rPr>
              <a:t>虚拟网络</a:t>
            </a:r>
            <a:r>
              <a:rPr lang="zh-CN" altLang="en-US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接口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，</a:t>
            </a:r>
            <a:r>
              <a:rPr lang="zh-CN" altLang="en-US" dirty="0">
                <a:solidFill>
                  <a:srgbClr val="FFFF00"/>
                </a:solidFill>
                <a:latin typeface="Arial" panose="020B0604020202020204" pitchFamily="34" charset="0"/>
              </a:rPr>
              <a:t>通过共享内存与底层数据进行交互，使用标准网络接口协议。</a:t>
            </a:r>
            <a:endParaRPr lang="en-US" altLang="zh-CN" dirty="0">
              <a:solidFill>
                <a:srgbClr val="FFFF00"/>
              </a:solidFill>
              <a:latin typeface="Arial" panose="020B0604020202020204" pitchFamily="34" charset="0"/>
            </a:endParaRPr>
          </a:p>
          <a:p>
            <a:r>
              <a:rPr lang="zh-CN" altLang="en-US" b="0" i="0" dirty="0">
                <a:effectLst/>
                <a:latin typeface="Arial" panose="020B0604020202020204" pitchFamily="34" charset="0"/>
              </a:rPr>
              <a:t>在</a:t>
            </a:r>
            <a:r>
              <a:rPr lang="en-US" altLang="zh-CN" b="0" i="0" dirty="0" err="1">
                <a:effectLst/>
                <a:latin typeface="Arial" panose="020B0604020202020204" pitchFamily="34" charset="0"/>
              </a:rPr>
              <a:t>Nuttx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实时系统和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Linux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之间建立基于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TCP/IP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协议的标准网络通信接口。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67993D9-EE77-77BF-A068-B38C80FA108C}"/>
              </a:ext>
            </a:extLst>
          </p:cNvPr>
          <p:cNvSpPr txBox="1"/>
          <p:nvPr/>
        </p:nvSpPr>
        <p:spPr>
          <a:xfrm>
            <a:off x="5880240" y="2397745"/>
            <a:ext cx="4178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 </a:t>
            </a:r>
            <a:r>
              <a:rPr lang="en-US" altLang="zh-CN" dirty="0"/>
              <a:t>RGMP</a:t>
            </a:r>
            <a:r>
              <a:rPr lang="zh-CN" altLang="en-US" dirty="0"/>
              <a:t>有</a:t>
            </a:r>
            <a:r>
              <a:rPr lang="zh-CN" altLang="en-US" dirty="0">
                <a:solidFill>
                  <a:srgbClr val="FFFF00"/>
                </a:solidFill>
                <a:latin typeface="Arial" panose="020B0604020202020204" pitchFamily="34" charset="0"/>
              </a:rPr>
              <a:t>三个关键</a:t>
            </a:r>
            <a:r>
              <a:rPr lang="zh-CN" altLang="en-US" dirty="0"/>
              <a:t>功能</a:t>
            </a:r>
          </a:p>
        </p:txBody>
      </p:sp>
    </p:spTree>
    <p:extLst>
      <p:ext uri="{BB962C8B-B14F-4D97-AF65-F5344CB8AC3E}">
        <p14:creationId xmlns:p14="http://schemas.microsoft.com/office/powerpoint/2010/main" val="961143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E150B-5E5A-3461-2AC6-F5A4BD7E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968" y="190124"/>
            <a:ext cx="5636795" cy="6477751"/>
          </a:xfrm>
        </p:spPr>
        <p:txBody>
          <a:bodyPr>
            <a:noAutofit/>
          </a:bodyPr>
          <a:lstStyle/>
          <a:p>
            <a:pPr algn="l"/>
            <a:r>
              <a:rPr lang="zh-CN" altLang="en-US" sz="1600" dirty="0"/>
              <a:t>三，</a:t>
            </a:r>
            <a:r>
              <a:rPr lang="en-US" altLang="zh-CN" sz="1600" dirty="0"/>
              <a:t>RGMP</a:t>
            </a:r>
            <a:r>
              <a:rPr lang="zh-CN" altLang="en-US" sz="1600" dirty="0"/>
              <a:t>操作系统的设计与实现</a:t>
            </a:r>
            <a:br>
              <a:rPr lang="en-US" altLang="zh-CN" sz="1600" dirty="0"/>
            </a:br>
            <a:br>
              <a:rPr lang="en-US" altLang="zh-CN" sz="1600" dirty="0"/>
            </a:br>
            <a:r>
              <a:rPr lang="en-US" altLang="zh-CN" sz="1600" dirty="0"/>
              <a:t>A.</a:t>
            </a:r>
            <a:r>
              <a:rPr lang="zh-CN" altLang="en-US" sz="1600" dirty="0"/>
              <a:t>总设计</a:t>
            </a:r>
            <a:br>
              <a:rPr lang="en-US" altLang="zh-CN" sz="1600" dirty="0"/>
            </a:br>
            <a:br>
              <a:rPr lang="en-US" altLang="zh-CN" sz="1600" dirty="0"/>
            </a:br>
            <a:r>
              <a:rPr lang="en-US" altLang="zh-CN" sz="1600" dirty="0"/>
              <a:t>RGMP-ROS</a:t>
            </a:r>
            <a:r>
              <a:rPr lang="zh-CN" altLang="en-US" sz="1600" dirty="0"/>
              <a:t>是利用</a:t>
            </a:r>
            <a:r>
              <a:rPr lang="en-US" altLang="zh-CN" sz="1600" dirty="0"/>
              <a:t>ROS</a:t>
            </a:r>
            <a:r>
              <a:rPr lang="zh-CN" altLang="en-US" sz="1600" dirty="0"/>
              <a:t>，</a:t>
            </a:r>
            <a:r>
              <a:rPr lang="en-US" altLang="zh-CN" sz="1600" dirty="0" err="1"/>
              <a:t>Nuttx</a:t>
            </a:r>
            <a:r>
              <a:rPr lang="zh-CN" altLang="en-US" sz="1600" dirty="0"/>
              <a:t>和</a:t>
            </a:r>
            <a:r>
              <a:rPr lang="en-US" altLang="zh-CN" sz="1600" dirty="0"/>
              <a:t>RGMP</a:t>
            </a:r>
            <a:r>
              <a:rPr lang="zh-CN" altLang="en-US" sz="1600" dirty="0"/>
              <a:t>开发的。如图</a:t>
            </a:r>
            <a:r>
              <a:rPr lang="en-US" altLang="zh-CN" sz="1600" dirty="0"/>
              <a:t>5</a:t>
            </a:r>
            <a:r>
              <a:rPr lang="zh-CN" altLang="en-US" sz="1600" dirty="0"/>
              <a:t>所示</a:t>
            </a:r>
            <a:br>
              <a:rPr lang="en-US" altLang="zh-CN" sz="1600" dirty="0"/>
            </a:br>
            <a:r>
              <a:rPr lang="en-US" altLang="zh-CN" sz="1600" dirty="0"/>
              <a:t>RGMP-ROS</a:t>
            </a:r>
            <a:r>
              <a:rPr lang="zh-CN" altLang="en-US" sz="1600" dirty="0"/>
              <a:t>是运行在双核处理器上的 </a:t>
            </a:r>
            <a:r>
              <a:rPr lang="zh-CN" altLang="en-US" sz="1600" dirty="0">
                <a:solidFill>
                  <a:srgbClr val="FFFF00"/>
                </a:solidFill>
              </a:rPr>
              <a:t>混合操作系统</a:t>
            </a:r>
            <a:r>
              <a:rPr lang="zh-CN" altLang="en-US" sz="1600" dirty="0"/>
              <a:t>，</a:t>
            </a:r>
            <a:br>
              <a:rPr lang="en-US" altLang="zh-CN" sz="1600" dirty="0"/>
            </a:br>
            <a:r>
              <a:rPr lang="zh-CN" altLang="en-US" sz="1600" dirty="0"/>
              <a:t>由</a:t>
            </a:r>
            <a:r>
              <a:rPr lang="zh-CN" altLang="en-US" sz="1600" dirty="0">
                <a:solidFill>
                  <a:srgbClr val="FFFF00"/>
                </a:solidFill>
              </a:rPr>
              <a:t>两部分组成</a:t>
            </a:r>
            <a:r>
              <a:rPr lang="zh-CN" altLang="en-US" sz="1600" dirty="0"/>
              <a:t>。</a:t>
            </a:r>
            <a:br>
              <a:rPr lang="en-US" altLang="zh-CN" sz="1600" dirty="0"/>
            </a:br>
            <a:r>
              <a:rPr lang="zh-CN" altLang="en-US" sz="1600" dirty="0"/>
              <a:t>一部分是安装在</a:t>
            </a:r>
            <a:r>
              <a:rPr lang="en-US" altLang="zh-CN" sz="1600" dirty="0"/>
              <a:t>Linux</a:t>
            </a:r>
            <a:r>
              <a:rPr lang="zh-CN" altLang="en-US" sz="1600" dirty="0"/>
              <a:t>上的标准非实时</a:t>
            </a:r>
            <a:r>
              <a:rPr lang="en-US" altLang="zh-CN" sz="1600" dirty="0"/>
              <a:t>ROS</a:t>
            </a:r>
            <a:r>
              <a:rPr lang="zh-CN" altLang="en-US" sz="1600" dirty="0"/>
              <a:t>系统</a:t>
            </a:r>
            <a:r>
              <a:rPr lang="en-US" altLang="zh-CN" sz="1600" dirty="0"/>
              <a:t>(</a:t>
            </a:r>
            <a:r>
              <a:rPr lang="zh-CN" altLang="en-US" sz="1600" dirty="0"/>
              <a:t>即</a:t>
            </a:r>
            <a:r>
              <a:rPr lang="en-US" altLang="zh-CN" sz="1600" dirty="0"/>
              <a:t>GPOS)</a:t>
            </a:r>
            <a:r>
              <a:rPr lang="zh-CN" altLang="en-US" sz="1600" dirty="0"/>
              <a:t>，一部分是运行在</a:t>
            </a:r>
            <a:r>
              <a:rPr lang="en-US" altLang="zh-CN" sz="1600" dirty="0" err="1"/>
              <a:t>Nuttx</a:t>
            </a:r>
            <a:r>
              <a:rPr lang="zh-CN" altLang="en-US" sz="1600" dirty="0"/>
              <a:t>上的实时</a:t>
            </a:r>
            <a:r>
              <a:rPr lang="en-US" altLang="zh-CN" sz="1600" dirty="0"/>
              <a:t>ROS</a:t>
            </a:r>
            <a:r>
              <a:rPr lang="zh-CN" altLang="en-US" sz="1600" dirty="0"/>
              <a:t>系统</a:t>
            </a:r>
            <a:r>
              <a:rPr lang="en-US" altLang="zh-CN" sz="1600" dirty="0"/>
              <a:t>(</a:t>
            </a:r>
            <a:r>
              <a:rPr lang="zh-CN" altLang="en-US" sz="1600" dirty="0"/>
              <a:t>即</a:t>
            </a:r>
            <a:r>
              <a:rPr lang="en-US" altLang="zh-CN" sz="1600" dirty="0"/>
              <a:t>RTOS)</a:t>
            </a:r>
            <a:r>
              <a:rPr lang="zh-CN" altLang="en-US" sz="1600" dirty="0"/>
              <a:t>。</a:t>
            </a:r>
            <a:br>
              <a:rPr lang="en-US" altLang="zh-CN" sz="1600" dirty="0"/>
            </a:br>
            <a:r>
              <a:rPr lang="zh-CN" altLang="en-US" sz="1600" dirty="0"/>
              <a:t>各部分都有自己的</a:t>
            </a:r>
            <a:r>
              <a:rPr lang="en-US" altLang="zh-CN" sz="1600" dirty="0"/>
              <a:t>CPU</a:t>
            </a:r>
            <a:r>
              <a:rPr lang="zh-CN" altLang="en-US" sz="1600" dirty="0"/>
              <a:t>、内存、中断和外围设备。</a:t>
            </a:r>
            <a:br>
              <a:rPr lang="en-US" altLang="zh-CN" sz="1600" dirty="0"/>
            </a:br>
            <a:r>
              <a:rPr lang="zh-CN" altLang="en-US" sz="1600" dirty="0"/>
              <a:t>所以有</a:t>
            </a:r>
            <a:r>
              <a:rPr lang="zh-CN" altLang="en-US" sz="1600" dirty="0">
                <a:solidFill>
                  <a:srgbClr val="FFFF00"/>
                </a:solidFill>
              </a:rPr>
              <a:t>两种</a:t>
            </a:r>
            <a:r>
              <a:rPr lang="en-US" altLang="zh-CN" sz="1600" dirty="0">
                <a:solidFill>
                  <a:srgbClr val="FFFF00"/>
                </a:solidFill>
              </a:rPr>
              <a:t>ROS</a:t>
            </a:r>
            <a:r>
              <a:rPr lang="zh-CN" altLang="en-US" sz="1600" dirty="0">
                <a:solidFill>
                  <a:srgbClr val="FFFF00"/>
                </a:solidFill>
              </a:rPr>
              <a:t>节点</a:t>
            </a:r>
            <a:r>
              <a:rPr lang="zh-CN" altLang="en-US" sz="1600" dirty="0"/>
              <a:t>，即实时节点和非实时节点。</a:t>
            </a:r>
            <a:br>
              <a:rPr lang="en-US" altLang="zh-CN" sz="1600" dirty="0"/>
            </a:br>
            <a:r>
              <a:rPr lang="zh-CN" altLang="en-US" sz="1600" dirty="0"/>
              <a:t>节点间的通信通过</a:t>
            </a:r>
            <a:r>
              <a:rPr lang="en-US" altLang="zh-CN" sz="1600" dirty="0"/>
              <a:t>TCP/IP</a:t>
            </a:r>
            <a:r>
              <a:rPr lang="zh-CN" altLang="en-US" sz="1600" dirty="0"/>
              <a:t>协议下的</a:t>
            </a:r>
            <a:r>
              <a:rPr lang="en-US" altLang="zh-CN" sz="1600" dirty="0"/>
              <a:t>XML/RPC</a:t>
            </a:r>
            <a:r>
              <a:rPr lang="zh-CN" altLang="en-US" sz="1600" dirty="0"/>
              <a:t>调用来完成。</a:t>
            </a:r>
            <a:br>
              <a:rPr lang="en-US" altLang="zh-CN" sz="1600" dirty="0"/>
            </a:br>
            <a:r>
              <a:rPr lang="zh-CN" altLang="en-US" sz="1600" dirty="0"/>
              <a:t>因为实时操作系统和非实时操作系统运行在不同的</a:t>
            </a:r>
            <a:r>
              <a:rPr lang="en-US" altLang="zh-CN" sz="1600" dirty="0"/>
              <a:t>CPU</a:t>
            </a:r>
            <a:r>
              <a:rPr lang="zh-CN" altLang="en-US" sz="1600" dirty="0"/>
              <a:t>上，所以</a:t>
            </a:r>
            <a:r>
              <a:rPr lang="en-US" altLang="zh-CN" sz="1600" dirty="0"/>
              <a:t>RGMP-VNET</a:t>
            </a:r>
            <a:r>
              <a:rPr lang="zh-CN" altLang="en-US" sz="1600" dirty="0"/>
              <a:t>充当了它们通信的通道。</a:t>
            </a:r>
            <a:br>
              <a:rPr lang="en-US" altLang="zh-CN" sz="1600" dirty="0"/>
            </a:br>
            <a:br>
              <a:rPr lang="en-US" altLang="zh-CN" sz="1600" dirty="0"/>
            </a:br>
            <a:r>
              <a:rPr lang="en-US" altLang="zh-CN" sz="1600" dirty="0"/>
              <a:t>B.</a:t>
            </a:r>
            <a:r>
              <a:rPr lang="zh-CN" altLang="en-US" sz="1600" dirty="0"/>
              <a:t>实现</a:t>
            </a:r>
            <a:br>
              <a:rPr lang="en-US" altLang="zh-CN" sz="1600" dirty="0"/>
            </a:br>
            <a:br>
              <a:rPr lang="en-US" altLang="zh-CN" sz="1600" dirty="0"/>
            </a:br>
            <a:r>
              <a:rPr lang="en-US" altLang="zh-CN" sz="1600" dirty="0"/>
              <a:t>RGMP-ROS</a:t>
            </a:r>
            <a:r>
              <a:rPr lang="zh-CN" altLang="en-US" sz="1600" dirty="0"/>
              <a:t>有</a:t>
            </a:r>
            <a:r>
              <a:rPr lang="zh-CN" altLang="en-US" sz="1600" dirty="0">
                <a:solidFill>
                  <a:srgbClr val="FFFF00"/>
                </a:solidFill>
              </a:rPr>
              <a:t>四个软件模块</a:t>
            </a:r>
            <a:r>
              <a:rPr lang="zh-CN" altLang="en-US" sz="1600" dirty="0"/>
              <a:t>，</a:t>
            </a:r>
            <a:br>
              <a:rPr lang="en-US" altLang="zh-CN" sz="1600" dirty="0"/>
            </a:br>
            <a:r>
              <a:rPr lang="zh-CN" altLang="en-US" sz="1600" dirty="0"/>
              <a:t>分别是 </a:t>
            </a:r>
            <a:r>
              <a:rPr lang="en-US" altLang="zh-CN" sz="1600" dirty="0"/>
              <a:t>ROS</a:t>
            </a:r>
            <a:r>
              <a:rPr lang="zh-CN" altLang="en-US" sz="1600" dirty="0"/>
              <a:t>、</a:t>
            </a:r>
            <a:r>
              <a:rPr lang="en-US" altLang="zh-CN" sz="1600" dirty="0"/>
              <a:t>RGMP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Nuttx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RTroscpp</a:t>
            </a:r>
            <a:r>
              <a:rPr lang="zh-CN" altLang="en-US" sz="1600" dirty="0"/>
              <a:t>。</a:t>
            </a:r>
            <a:br>
              <a:rPr lang="en-US" altLang="zh-CN" sz="1600" dirty="0"/>
            </a:br>
            <a:r>
              <a:rPr lang="zh-CN" altLang="en-US" sz="1600" dirty="0"/>
              <a:t>这些模块的开发需要以下软件的支持</a:t>
            </a:r>
            <a:r>
              <a:rPr lang="en-US" altLang="zh-CN" sz="1600" dirty="0"/>
              <a:t>:Linux</a:t>
            </a:r>
            <a:r>
              <a:rPr lang="zh-CN" altLang="en-US" sz="1600" dirty="0"/>
              <a:t>、</a:t>
            </a:r>
            <a:r>
              <a:rPr lang="en-US" altLang="zh-CN" sz="1600" dirty="0"/>
              <a:t>ROS</a:t>
            </a:r>
            <a:r>
              <a:rPr lang="zh-CN" altLang="en-US" sz="1600" dirty="0"/>
              <a:t>、</a:t>
            </a:r>
            <a:r>
              <a:rPr lang="en-US" altLang="zh-CN" sz="1600" dirty="0"/>
              <a:t>Git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Qemu</a:t>
            </a:r>
            <a:r>
              <a:rPr lang="zh-CN" altLang="en-US" sz="1600" dirty="0"/>
              <a:t>、</a:t>
            </a:r>
            <a:r>
              <a:rPr lang="en-US" altLang="zh-CN" sz="1600" dirty="0"/>
              <a:t>Vim(</a:t>
            </a:r>
            <a:r>
              <a:rPr lang="zh-CN" altLang="en-US" sz="1600" dirty="0"/>
              <a:t>或</a:t>
            </a:r>
            <a:r>
              <a:rPr lang="en-US" altLang="zh-CN" sz="1600" dirty="0"/>
              <a:t>Emacs)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Gcc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Gdb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Ctages</a:t>
            </a:r>
            <a:r>
              <a:rPr lang="zh-CN" altLang="en-US" sz="1600" dirty="0"/>
              <a:t>、</a:t>
            </a:r>
            <a:r>
              <a:rPr lang="en-US" altLang="zh-CN" sz="1600" dirty="0"/>
              <a:t>Eclipse</a:t>
            </a:r>
            <a:r>
              <a:rPr lang="zh-CN" altLang="en-US" sz="1600" dirty="0"/>
              <a:t>以及</a:t>
            </a:r>
            <a:r>
              <a:rPr lang="en-US" altLang="zh-CN" sz="1600" dirty="0"/>
              <a:t>RGMP</a:t>
            </a:r>
            <a:r>
              <a:rPr lang="zh-CN" altLang="en-US" sz="1600" dirty="0"/>
              <a:t>、</a:t>
            </a:r>
            <a:r>
              <a:rPr lang="en-US" altLang="zh-CN" sz="1600" dirty="0"/>
              <a:t>Linux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Nuttx</a:t>
            </a:r>
            <a:r>
              <a:rPr lang="zh-CN" altLang="en-US" sz="1600" dirty="0"/>
              <a:t>的源代码。</a:t>
            </a:r>
            <a:br>
              <a:rPr lang="en-US" altLang="zh-CN" sz="1600" dirty="0"/>
            </a:br>
            <a:r>
              <a:rPr lang="zh-CN" altLang="en-US" sz="1600" dirty="0"/>
              <a:t>此外，还得给</a:t>
            </a:r>
            <a:r>
              <a:rPr lang="en-US" altLang="zh-CN" sz="1600" dirty="0" err="1"/>
              <a:t>Nuttx</a:t>
            </a:r>
            <a:r>
              <a:rPr lang="zh-CN" altLang="en-US" sz="1600" dirty="0"/>
              <a:t>添加一些特殊的软件包，用于程序开发。</a:t>
            </a:r>
            <a:r>
              <a:rPr lang="zh-CN" altLang="en-US" sz="1600" dirty="0">
                <a:solidFill>
                  <a:srgbClr val="FFFF00"/>
                </a:solidFill>
              </a:rPr>
              <a:t>第一</a:t>
            </a:r>
            <a:r>
              <a:rPr lang="zh-CN" altLang="en-US" sz="1600" dirty="0"/>
              <a:t>，为了开发实时</a:t>
            </a:r>
            <a:r>
              <a:rPr lang="en-US" altLang="zh-CN" sz="1600" dirty="0"/>
              <a:t>ROS</a:t>
            </a:r>
            <a:r>
              <a:rPr lang="zh-CN" altLang="en-US" sz="1600" dirty="0"/>
              <a:t>节点，如</a:t>
            </a:r>
            <a:r>
              <a:rPr lang="en-US" altLang="zh-CN" sz="1600" dirty="0" err="1"/>
              <a:t>RTroscpp</a:t>
            </a:r>
            <a:r>
              <a:rPr lang="zh-CN" altLang="en-US" sz="1600" dirty="0"/>
              <a:t>节点，需要添加</a:t>
            </a:r>
            <a:r>
              <a:rPr lang="en-US" altLang="zh-CN" sz="1600" dirty="0"/>
              <a:t>C++</a:t>
            </a:r>
            <a:r>
              <a:rPr lang="zh-CN" altLang="en-US" sz="1600" dirty="0"/>
              <a:t>支持。为了开发轻量级</a:t>
            </a:r>
            <a:r>
              <a:rPr lang="en-US" altLang="zh-CN" sz="1600" dirty="0"/>
              <a:t>RTOS</a:t>
            </a:r>
            <a:r>
              <a:rPr lang="zh-CN" altLang="en-US" sz="1600" dirty="0"/>
              <a:t>，将轻量级库</a:t>
            </a:r>
            <a:r>
              <a:rPr lang="en-US" altLang="zh-CN" sz="1600" dirty="0" err="1"/>
              <a:t>uClibc</a:t>
            </a:r>
            <a:r>
              <a:rPr lang="en-US" altLang="zh-CN" sz="1600" dirty="0"/>
              <a:t>++</a:t>
            </a:r>
            <a:r>
              <a:rPr lang="zh-CN" altLang="en-US" sz="1600" dirty="0"/>
              <a:t>插入到</a:t>
            </a:r>
            <a:r>
              <a:rPr lang="en-US" altLang="zh-CN" sz="1600" dirty="0" err="1"/>
              <a:t>Nuttx</a:t>
            </a:r>
            <a:r>
              <a:rPr lang="zh-CN" altLang="en-US" sz="1600" dirty="0"/>
              <a:t>中。</a:t>
            </a:r>
            <a:r>
              <a:rPr lang="zh-CN" altLang="en-US" sz="1600" dirty="0">
                <a:solidFill>
                  <a:srgbClr val="FFFF00"/>
                </a:solidFill>
              </a:rPr>
              <a:t>第二</a:t>
            </a:r>
            <a:r>
              <a:rPr lang="zh-CN" altLang="en-US" sz="1600" dirty="0"/>
              <a:t>，由于浮点运算在机器人的实时控制中总是必不可少的，所以应该添加标准</a:t>
            </a:r>
            <a:r>
              <a:rPr lang="en-US" altLang="zh-CN" sz="1600" dirty="0" err="1"/>
              <a:t>libc</a:t>
            </a:r>
            <a:r>
              <a:rPr lang="zh-CN" altLang="en-US" sz="1600" dirty="0"/>
              <a:t>中的浮点数学库。</a:t>
            </a:r>
            <a:r>
              <a:rPr lang="zh-CN" altLang="en-US" sz="1600" dirty="0">
                <a:solidFill>
                  <a:srgbClr val="FFFF00"/>
                </a:solidFill>
              </a:rPr>
              <a:t>第三</a:t>
            </a:r>
            <a:r>
              <a:rPr lang="zh-CN" altLang="en-US" sz="1600" dirty="0"/>
              <a:t>，需要移植</a:t>
            </a:r>
            <a:r>
              <a:rPr lang="en-US" altLang="zh-CN" sz="1600" dirty="0"/>
              <a:t>http</a:t>
            </a:r>
            <a:r>
              <a:rPr lang="zh-CN" altLang="en-US" sz="1600" dirty="0"/>
              <a:t>协议，因为通信中传输的消息是</a:t>
            </a:r>
            <a:r>
              <a:rPr lang="en-US" altLang="zh-CN" sz="1600" dirty="0"/>
              <a:t>UIP</a:t>
            </a:r>
            <a:r>
              <a:rPr lang="zh-CN" altLang="en-US" sz="1600" dirty="0"/>
              <a:t>协议栈不支持的特殊</a:t>
            </a:r>
            <a:r>
              <a:rPr lang="en-US" altLang="zh-CN" sz="1600" dirty="0"/>
              <a:t>http</a:t>
            </a:r>
            <a:r>
              <a:rPr lang="zh-CN" altLang="en-US" sz="1600" dirty="0"/>
              <a:t>网页文件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B0B2F61-98D9-08AE-C0DB-4E60A9187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23" y="109538"/>
            <a:ext cx="5336066" cy="6590382"/>
          </a:xfrm>
        </p:spPr>
      </p:pic>
    </p:spTree>
    <p:extLst>
      <p:ext uri="{BB962C8B-B14F-4D97-AF65-F5344CB8AC3E}">
        <p14:creationId xmlns:p14="http://schemas.microsoft.com/office/powerpoint/2010/main" val="1643440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92AABE1-422B-6760-278C-6C316DC03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07" y="171452"/>
            <a:ext cx="4972534" cy="6515096"/>
          </a:xfr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BDF59C9E-E2D6-7DE2-C332-F27451E76936}"/>
              </a:ext>
            </a:extLst>
          </p:cNvPr>
          <p:cNvSpPr txBox="1">
            <a:spLocks/>
          </p:cNvSpPr>
          <p:nvPr/>
        </p:nvSpPr>
        <p:spPr>
          <a:xfrm>
            <a:off x="5083340" y="90236"/>
            <a:ext cx="6238375" cy="6719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dirty="0"/>
              <a:t>RT-ROS</a:t>
            </a:r>
            <a:r>
              <a:rPr lang="zh-CN" altLang="en-US" sz="1400" dirty="0"/>
              <a:t>的系统架构，如图</a:t>
            </a:r>
            <a:r>
              <a:rPr lang="en-US" altLang="zh-CN" sz="1400" dirty="0"/>
              <a:t>4</a:t>
            </a:r>
            <a:r>
              <a:rPr lang="zh-CN" altLang="en-US" sz="1400" dirty="0"/>
              <a:t>所示，</a:t>
            </a:r>
            <a:r>
              <a:rPr lang="zh-CN" altLang="en-US" sz="1400" dirty="0">
                <a:solidFill>
                  <a:srgbClr val="FFFF00"/>
                </a:solidFill>
              </a:rPr>
              <a:t>分三个层面</a:t>
            </a:r>
            <a:r>
              <a:rPr lang="zh-CN" altLang="en-US" sz="1400" dirty="0"/>
              <a:t>解读。</a:t>
            </a:r>
            <a:endParaRPr lang="en-US" altLang="zh-CN" sz="1400" dirty="0"/>
          </a:p>
          <a:p>
            <a:pPr algn="l"/>
            <a:r>
              <a:rPr lang="zh-CN" altLang="en-US" sz="1400" dirty="0"/>
              <a:t>在应用</a:t>
            </a:r>
            <a:r>
              <a:rPr lang="zh-CN" altLang="en-US" sz="1400" dirty="0">
                <a:solidFill>
                  <a:srgbClr val="FFFF00"/>
                </a:solidFill>
              </a:rPr>
              <a:t>层面</a:t>
            </a:r>
            <a:r>
              <a:rPr lang="zh-CN" altLang="en-US" sz="1400" dirty="0"/>
              <a:t>，</a:t>
            </a:r>
            <a:r>
              <a:rPr lang="en-US" altLang="zh-CN" sz="1400" dirty="0"/>
              <a:t>ROS</a:t>
            </a:r>
            <a:r>
              <a:rPr lang="zh-CN" altLang="en-US" sz="1400" dirty="0"/>
              <a:t>节点分为实时节点和非实时节点。</a:t>
            </a:r>
            <a:endParaRPr lang="en-US" altLang="zh-CN" sz="1400" dirty="0"/>
          </a:p>
          <a:p>
            <a:pPr algn="l"/>
            <a:r>
              <a:rPr lang="en-US" altLang="zh-CN" sz="1500" b="1" dirty="0">
                <a:solidFill>
                  <a:srgbClr val="FFFF00"/>
                </a:solidFill>
              </a:rPr>
              <a:t>ROS</a:t>
            </a:r>
            <a:r>
              <a:rPr lang="zh-CN" altLang="en-US" sz="1500" b="1" dirty="0">
                <a:solidFill>
                  <a:srgbClr val="FFFF00"/>
                </a:solidFill>
              </a:rPr>
              <a:t>节点  </a:t>
            </a:r>
            <a:r>
              <a:rPr lang="zh-CN" altLang="en-US" sz="1400" dirty="0">
                <a:solidFill>
                  <a:srgbClr val="FFFF00"/>
                </a:solidFill>
              </a:rPr>
              <a:t>通过内核或内核间通信相互通信</a:t>
            </a:r>
            <a:r>
              <a:rPr lang="zh-CN" altLang="en-US" sz="1400" dirty="0"/>
              <a:t>。这些内核通过共享内存进行通信。</a:t>
            </a:r>
            <a:endParaRPr lang="en-US" altLang="zh-CN" sz="1400" dirty="0"/>
          </a:p>
          <a:p>
            <a:pPr algn="l"/>
            <a:r>
              <a:rPr lang="zh-CN" altLang="en-US" sz="1400" dirty="0"/>
              <a:t>在操作系统</a:t>
            </a:r>
            <a:r>
              <a:rPr lang="zh-CN" altLang="en-US" sz="1400" dirty="0">
                <a:solidFill>
                  <a:srgbClr val="FFFF00"/>
                </a:solidFill>
              </a:rPr>
              <a:t>层面</a:t>
            </a:r>
            <a:r>
              <a:rPr lang="zh-CN" altLang="en-US" sz="1400" dirty="0"/>
              <a:t>，</a:t>
            </a:r>
            <a:r>
              <a:rPr lang="en-US" altLang="zh-CN" sz="1400" dirty="0"/>
              <a:t>GPOS(</a:t>
            </a:r>
            <a:r>
              <a:rPr lang="zh-CN" altLang="en-US" sz="1400" dirty="0"/>
              <a:t>通用操作系统</a:t>
            </a:r>
            <a:r>
              <a:rPr lang="en-US" altLang="zh-CN" sz="1400" dirty="0"/>
              <a:t>)</a:t>
            </a:r>
            <a:r>
              <a:rPr lang="zh-CN" altLang="en-US" sz="1400" dirty="0"/>
              <a:t>和</a:t>
            </a:r>
            <a:r>
              <a:rPr lang="en-US" altLang="zh-CN" sz="1400" dirty="0"/>
              <a:t>RTOS</a:t>
            </a:r>
            <a:r>
              <a:rPr lang="zh-CN" altLang="en-US" sz="1400" dirty="0"/>
              <a:t>驻留在隔离的硬件资源上，</a:t>
            </a:r>
            <a:endParaRPr lang="en-US" altLang="zh-CN" sz="1400" dirty="0"/>
          </a:p>
          <a:p>
            <a:pPr algn="l"/>
            <a:r>
              <a:rPr lang="zh-CN" altLang="en-US" sz="1400" dirty="0"/>
              <a:t>如处理器内核、中断和外部设备。</a:t>
            </a:r>
            <a:endParaRPr lang="en-US" altLang="zh-CN" sz="1400" dirty="0"/>
          </a:p>
          <a:p>
            <a:pPr algn="l"/>
            <a:r>
              <a:rPr lang="zh-CN" altLang="en-US" sz="1400" dirty="0"/>
              <a:t>在硬件</a:t>
            </a:r>
            <a:r>
              <a:rPr lang="zh-CN" altLang="en-US" sz="1400" dirty="0">
                <a:solidFill>
                  <a:srgbClr val="FFFF00"/>
                </a:solidFill>
              </a:rPr>
              <a:t>层面</a:t>
            </a:r>
            <a:r>
              <a:rPr lang="zh-CN" altLang="en-US" sz="1400" dirty="0"/>
              <a:t>，硬件资源被划分，</a:t>
            </a:r>
            <a:endParaRPr lang="en-US" altLang="zh-CN" sz="1400" dirty="0"/>
          </a:p>
          <a:p>
            <a:pPr algn="l"/>
            <a:r>
              <a:rPr lang="zh-CN" altLang="en-US" sz="1400" dirty="0"/>
              <a:t>非实时</a:t>
            </a:r>
            <a:r>
              <a:rPr lang="en-US" altLang="zh-CN" sz="1400" dirty="0"/>
              <a:t>ROS</a:t>
            </a:r>
            <a:r>
              <a:rPr lang="zh-CN" altLang="en-US" sz="1400" dirty="0"/>
              <a:t>节点和实时</a:t>
            </a:r>
            <a:r>
              <a:rPr lang="en-US" altLang="zh-CN" sz="1400" dirty="0"/>
              <a:t>ROS</a:t>
            </a:r>
            <a:r>
              <a:rPr lang="zh-CN" altLang="en-US" sz="1400" dirty="0"/>
              <a:t>节点分别基于</a:t>
            </a:r>
            <a:r>
              <a:rPr lang="en-US" altLang="zh-CN" sz="1400" dirty="0"/>
              <a:t>GPOS</a:t>
            </a:r>
            <a:r>
              <a:rPr lang="zh-CN" altLang="en-US" sz="1400" dirty="0"/>
              <a:t>或</a:t>
            </a:r>
            <a:r>
              <a:rPr lang="en-US" altLang="zh-CN" sz="1400" dirty="0"/>
              <a:t>RTOS</a:t>
            </a:r>
            <a:r>
              <a:rPr lang="zh-CN" altLang="en-US" sz="1400" dirty="0"/>
              <a:t>单独运行。</a:t>
            </a:r>
            <a:endParaRPr lang="en-US" altLang="zh-CN" sz="1400" dirty="0"/>
          </a:p>
          <a:p>
            <a:pPr algn="l"/>
            <a:endParaRPr lang="en-US" altLang="zh-CN" sz="1400" dirty="0"/>
          </a:p>
          <a:p>
            <a:pPr algn="l"/>
            <a:r>
              <a:rPr lang="zh-CN" altLang="en-US" sz="1400" dirty="0">
                <a:solidFill>
                  <a:srgbClr val="FFFF00"/>
                </a:solidFill>
              </a:rPr>
              <a:t>我们开发了一个内核模型</a:t>
            </a:r>
            <a:r>
              <a:rPr lang="zh-CN" altLang="en-US" sz="1400" dirty="0"/>
              <a:t>，</a:t>
            </a:r>
            <a:r>
              <a:rPr lang="zh-CN" altLang="en-US" sz="1400" dirty="0">
                <a:solidFill>
                  <a:srgbClr val="FFFF00"/>
                </a:solidFill>
              </a:rPr>
              <a:t>可以将</a:t>
            </a:r>
            <a:r>
              <a:rPr lang="en-US" altLang="zh-CN" sz="1400" dirty="0" err="1">
                <a:solidFill>
                  <a:srgbClr val="FFFF00"/>
                </a:solidFill>
              </a:rPr>
              <a:t>Nuttx</a:t>
            </a:r>
            <a:r>
              <a:rPr lang="zh-CN" altLang="en-US" sz="1400" dirty="0">
                <a:solidFill>
                  <a:srgbClr val="FFFF00"/>
                </a:solidFill>
              </a:rPr>
              <a:t>映像加载到内存中并引导它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pPr algn="l"/>
            <a:r>
              <a:rPr lang="zh-CN" altLang="en-US" sz="1400" dirty="0">
                <a:solidFill>
                  <a:srgbClr val="FFFF00"/>
                </a:solidFill>
              </a:rPr>
              <a:t>引导过程</a:t>
            </a:r>
            <a:r>
              <a:rPr lang="zh-CN" altLang="en-US" sz="1400" dirty="0"/>
              <a:t>如下。</a:t>
            </a:r>
            <a:endParaRPr lang="en-US" altLang="zh-CN" sz="1400" dirty="0"/>
          </a:p>
          <a:p>
            <a:pPr algn="l"/>
            <a:r>
              <a:rPr lang="en-US" altLang="zh-CN" sz="1400" dirty="0"/>
              <a:t>1</a:t>
            </a:r>
            <a:r>
              <a:rPr lang="zh-CN" altLang="en-US" sz="1400" dirty="0"/>
              <a:t>，</a:t>
            </a:r>
            <a:r>
              <a:rPr lang="en-US" altLang="zh-CN" sz="1400" dirty="0"/>
              <a:t>Linux</a:t>
            </a:r>
            <a:r>
              <a:rPr lang="zh-CN" altLang="en-US" sz="1400" dirty="0"/>
              <a:t>正常启动。</a:t>
            </a:r>
            <a:endParaRPr lang="en-US" altLang="zh-CN" sz="1400" dirty="0"/>
          </a:p>
          <a:p>
            <a:pPr algn="l"/>
            <a:r>
              <a:rPr lang="en-US" altLang="zh-CN" sz="1400" dirty="0"/>
              <a:t>2</a:t>
            </a:r>
            <a:r>
              <a:rPr lang="zh-CN" altLang="en-US" sz="1400" dirty="0"/>
              <a:t>，</a:t>
            </a:r>
            <a:r>
              <a:rPr lang="en-US" altLang="zh-CN" sz="1400" dirty="0" err="1"/>
              <a:t>Nuttx</a:t>
            </a:r>
            <a:r>
              <a:rPr lang="en-US" altLang="zh-CN" sz="1400" dirty="0"/>
              <a:t>-load</a:t>
            </a:r>
            <a:r>
              <a:rPr lang="zh-CN" altLang="en-US" sz="1400" dirty="0"/>
              <a:t>内核模块被加载到</a:t>
            </a:r>
            <a:r>
              <a:rPr lang="en-US" altLang="zh-CN" sz="1400" dirty="0"/>
              <a:t>Linux</a:t>
            </a:r>
            <a:r>
              <a:rPr lang="zh-CN" altLang="en-US" sz="1400" dirty="0"/>
              <a:t>内核中，它可以启动</a:t>
            </a:r>
            <a:r>
              <a:rPr lang="en-US" altLang="zh-CN" sz="1400" dirty="0" err="1"/>
              <a:t>Nuttx</a:t>
            </a:r>
            <a:r>
              <a:rPr lang="zh-CN" altLang="en-US" sz="1400" dirty="0"/>
              <a:t>监视器。</a:t>
            </a:r>
            <a:endParaRPr lang="en-US" altLang="zh-CN" sz="1400" dirty="0"/>
          </a:p>
          <a:p>
            <a:pPr algn="l"/>
            <a:r>
              <a:rPr lang="en-US" altLang="zh-CN" sz="1400" dirty="0"/>
              <a:t>3</a:t>
            </a:r>
            <a:r>
              <a:rPr lang="zh-CN" altLang="en-US" sz="1400" dirty="0"/>
              <a:t>，</a:t>
            </a:r>
            <a:r>
              <a:rPr lang="en-US" altLang="zh-CN" sz="1400" dirty="0" err="1"/>
              <a:t>Nuttx</a:t>
            </a:r>
            <a:r>
              <a:rPr lang="zh-CN" altLang="en-US" sz="1400" dirty="0"/>
              <a:t>监控器将</a:t>
            </a:r>
            <a:r>
              <a:rPr lang="en-US" altLang="zh-CN" sz="1400" dirty="0" err="1"/>
              <a:t>Nuttx</a:t>
            </a:r>
            <a:r>
              <a:rPr lang="zh-CN" altLang="en-US" sz="1400" dirty="0"/>
              <a:t>映像加载到内存中，调用</a:t>
            </a:r>
            <a:r>
              <a:rPr lang="en-US" altLang="zh-CN" sz="1400" dirty="0" err="1"/>
              <a:t>cpu_down</a:t>
            </a:r>
            <a:r>
              <a:rPr lang="en-US" altLang="zh-CN" sz="1400" dirty="0"/>
              <a:t>()</a:t>
            </a:r>
            <a:r>
              <a:rPr lang="zh-CN" altLang="en-US" sz="1400" dirty="0"/>
              <a:t>来禁用</a:t>
            </a:r>
            <a:r>
              <a:rPr lang="en-US" altLang="zh-CN" sz="1400" dirty="0" err="1"/>
              <a:t>cpu</a:t>
            </a:r>
            <a:r>
              <a:rPr lang="zh-CN" altLang="en-US" sz="1400" dirty="0"/>
              <a:t>内核。</a:t>
            </a:r>
            <a:endParaRPr lang="en-US" altLang="zh-CN" sz="1400" dirty="0"/>
          </a:p>
          <a:p>
            <a:pPr algn="l"/>
            <a:r>
              <a:rPr lang="zh-CN" altLang="en-US" sz="1400" dirty="0"/>
              <a:t>并发出一个带有</a:t>
            </a:r>
            <a:r>
              <a:rPr lang="en-US" altLang="zh-CN" sz="1400" dirty="0" err="1"/>
              <a:t>Nuttx</a:t>
            </a:r>
            <a:r>
              <a:rPr lang="zh-CN" altLang="en-US" sz="1400" dirty="0"/>
              <a:t>映像入口地址的</a:t>
            </a:r>
            <a:r>
              <a:rPr lang="en-US" altLang="zh-CN" sz="1400" dirty="0">
                <a:solidFill>
                  <a:srgbClr val="FFFF00"/>
                </a:solidFill>
              </a:rPr>
              <a:t>INIT IPI</a:t>
            </a:r>
            <a:r>
              <a:rPr lang="zh-CN" altLang="en-US" sz="1400" dirty="0"/>
              <a:t>来引导该</a:t>
            </a:r>
            <a:r>
              <a:rPr lang="en-US" altLang="zh-CN" sz="1400" dirty="0"/>
              <a:t>CPU</a:t>
            </a:r>
            <a:r>
              <a:rPr lang="zh-CN" altLang="en-US" sz="1400" dirty="0"/>
              <a:t>内核上的</a:t>
            </a:r>
            <a:r>
              <a:rPr lang="en-US" altLang="zh-CN" sz="1400" dirty="0" err="1"/>
              <a:t>Nuttx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pPr algn="l"/>
            <a:r>
              <a:rPr lang="en-US" altLang="zh-CN" sz="1400" dirty="0"/>
              <a:t>4</a:t>
            </a:r>
            <a:r>
              <a:rPr lang="zh-CN" altLang="en-US" sz="1400" dirty="0"/>
              <a:t>，通过</a:t>
            </a:r>
            <a:r>
              <a:rPr lang="en-US" altLang="zh-CN" sz="1400" dirty="0" err="1"/>
              <a:t>Nuttx</a:t>
            </a:r>
            <a:r>
              <a:rPr lang="zh-CN" altLang="en-US" sz="1400" dirty="0"/>
              <a:t>监视器，</a:t>
            </a:r>
            <a:r>
              <a:rPr lang="en-US" altLang="zh-CN" sz="1400" dirty="0" err="1"/>
              <a:t>Nuttx</a:t>
            </a:r>
            <a:r>
              <a:rPr lang="zh-CN" altLang="en-US" sz="1400" dirty="0"/>
              <a:t>也可以动态关闭或重启。</a:t>
            </a:r>
            <a:endParaRPr lang="en-US" altLang="zh-CN" sz="1400" dirty="0"/>
          </a:p>
          <a:p>
            <a:pPr algn="l"/>
            <a:endParaRPr lang="en-US" altLang="zh-CN" sz="1400" dirty="0"/>
          </a:p>
          <a:p>
            <a:pPr algn="l"/>
            <a:r>
              <a:rPr lang="zh-CN" altLang="en-US" sz="1400" dirty="0"/>
              <a:t>在实现中，设备分为实时和非实时设备。</a:t>
            </a:r>
            <a:endParaRPr lang="en-US" altLang="zh-CN" sz="1400" dirty="0"/>
          </a:p>
          <a:p>
            <a:pPr algn="l"/>
            <a:r>
              <a:rPr lang="zh-CN" altLang="en-US" sz="1400" dirty="0"/>
              <a:t>非实时设备由</a:t>
            </a:r>
            <a:r>
              <a:rPr lang="en-US" altLang="zh-CN" sz="1400" dirty="0"/>
              <a:t>Linux</a:t>
            </a:r>
            <a:r>
              <a:rPr lang="zh-CN" altLang="en-US" sz="1400" dirty="0"/>
              <a:t>控制，有普通的</a:t>
            </a:r>
            <a:r>
              <a:rPr lang="en-US" altLang="zh-CN" sz="1400" dirty="0"/>
              <a:t>Linux</a:t>
            </a:r>
            <a:r>
              <a:rPr lang="zh-CN" altLang="en-US" sz="1400" dirty="0"/>
              <a:t>设备驱动程序。</a:t>
            </a:r>
            <a:endParaRPr lang="en-US" altLang="zh-CN" sz="1400" dirty="0"/>
          </a:p>
          <a:p>
            <a:pPr algn="l"/>
            <a:r>
              <a:rPr lang="zh-CN" altLang="en-US" sz="1400" dirty="0"/>
              <a:t>实时设备由</a:t>
            </a:r>
            <a:r>
              <a:rPr lang="en-US" altLang="zh-CN" sz="1400" dirty="0" err="1"/>
              <a:t>Nuttx</a:t>
            </a:r>
            <a:r>
              <a:rPr lang="zh-CN" altLang="en-US" sz="1400" dirty="0"/>
              <a:t>控制，有</a:t>
            </a:r>
            <a:r>
              <a:rPr lang="en-US" altLang="zh-CN" sz="1400" dirty="0" err="1"/>
              <a:t>Nuttx</a:t>
            </a:r>
            <a:r>
              <a:rPr lang="zh-CN" altLang="en-US" sz="1400" dirty="0"/>
              <a:t>设备驱动程序。</a:t>
            </a:r>
            <a:endParaRPr lang="en-US" altLang="zh-CN" sz="1400" dirty="0"/>
          </a:p>
          <a:p>
            <a:pPr algn="l"/>
            <a:r>
              <a:rPr lang="zh-CN" altLang="en-US" sz="1400" dirty="0">
                <a:solidFill>
                  <a:srgbClr val="FFFF00"/>
                </a:solidFill>
              </a:rPr>
              <a:t>实时设备的 </a:t>
            </a:r>
            <a:r>
              <a:rPr lang="en-US" altLang="zh-CN" sz="1400" dirty="0">
                <a:solidFill>
                  <a:srgbClr val="FFFF00"/>
                </a:solidFill>
              </a:rPr>
              <a:t>Linux</a:t>
            </a:r>
            <a:r>
              <a:rPr lang="zh-CN" altLang="en-US" sz="1400" dirty="0">
                <a:solidFill>
                  <a:srgbClr val="FFFF00"/>
                </a:solidFill>
              </a:rPr>
              <a:t>驱动程序被配置为禁用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pPr algn="l"/>
            <a:r>
              <a:rPr lang="zh-CN" altLang="en-US" sz="1400" dirty="0">
                <a:solidFill>
                  <a:srgbClr val="FFFF00"/>
                </a:solidFill>
              </a:rPr>
              <a:t>实时设备驱 动程序 设置</a:t>
            </a:r>
            <a:r>
              <a:rPr lang="en-US" altLang="zh-CN" sz="1400" dirty="0">
                <a:solidFill>
                  <a:srgbClr val="FFFF00"/>
                </a:solidFill>
              </a:rPr>
              <a:t>I/O APIC</a:t>
            </a:r>
            <a:r>
              <a:rPr lang="zh-CN" altLang="en-US" sz="1400" dirty="0">
                <a:solidFill>
                  <a:srgbClr val="FFFF00"/>
                </a:solidFill>
              </a:rPr>
              <a:t>将中断路由到</a:t>
            </a:r>
            <a:r>
              <a:rPr lang="en-US" altLang="zh-CN" sz="1400" dirty="0" err="1">
                <a:solidFill>
                  <a:srgbClr val="FFFF00"/>
                </a:solidFill>
              </a:rPr>
              <a:t>Nuttx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pPr algn="l"/>
            <a:endParaRPr lang="en-US" altLang="zh-CN" sz="1400" dirty="0"/>
          </a:p>
          <a:p>
            <a:pPr algn="l"/>
            <a:r>
              <a:rPr lang="zh-CN" altLang="en-US" sz="1400" dirty="0"/>
              <a:t>在引导</a:t>
            </a:r>
            <a:r>
              <a:rPr lang="en-US" altLang="zh-CN" sz="1400" dirty="0" err="1"/>
              <a:t>Nuttx</a:t>
            </a:r>
            <a:r>
              <a:rPr lang="zh-CN" altLang="en-US" sz="1400" dirty="0"/>
              <a:t>时，</a:t>
            </a:r>
            <a:r>
              <a:rPr lang="en-US" altLang="zh-CN" sz="1400" dirty="0"/>
              <a:t>Linux </a:t>
            </a:r>
            <a:r>
              <a:rPr lang="zh-CN" altLang="en-US" sz="1400" dirty="0"/>
              <a:t>会将</a:t>
            </a:r>
            <a:r>
              <a:rPr lang="en-US" altLang="zh-CN" sz="1400" dirty="0"/>
              <a:t>IRQ(</a:t>
            </a:r>
            <a:r>
              <a:rPr lang="zh-CN" altLang="en-US" sz="1400" dirty="0">
                <a:solidFill>
                  <a:srgbClr val="FFFF00"/>
                </a:solidFill>
              </a:rPr>
              <a:t>中断请求</a:t>
            </a:r>
            <a:r>
              <a:rPr lang="en-US" altLang="zh-CN" sz="1400" dirty="0"/>
              <a:t>)</a:t>
            </a:r>
            <a:r>
              <a:rPr lang="zh-CN" altLang="en-US" sz="1400" dirty="0"/>
              <a:t>表</a:t>
            </a:r>
            <a:r>
              <a:rPr lang="en-US" altLang="zh-CN" sz="1400" dirty="0"/>
              <a:t>(</a:t>
            </a:r>
            <a:r>
              <a:rPr lang="zh-CN" altLang="en-US" sz="1400" dirty="0">
                <a:solidFill>
                  <a:srgbClr val="FFFF00"/>
                </a:solidFill>
              </a:rPr>
              <a:t>记录每个设备的</a:t>
            </a:r>
            <a:r>
              <a:rPr lang="en-US" altLang="zh-CN" sz="1400" dirty="0">
                <a:solidFill>
                  <a:srgbClr val="FFFF00"/>
                </a:solidFill>
              </a:rPr>
              <a:t>IRQ</a:t>
            </a:r>
            <a:r>
              <a:rPr lang="zh-CN" altLang="en-US" sz="1400" dirty="0">
                <a:solidFill>
                  <a:srgbClr val="FFFF00"/>
                </a:solidFill>
              </a:rPr>
              <a:t>号的表</a:t>
            </a:r>
            <a:r>
              <a:rPr lang="en-US" altLang="zh-CN" sz="1400" dirty="0"/>
              <a:t>)</a:t>
            </a:r>
          </a:p>
          <a:p>
            <a:pPr algn="l"/>
            <a:r>
              <a:rPr lang="zh-CN" altLang="en-US" sz="1400" dirty="0">
                <a:solidFill>
                  <a:srgbClr val="FFFF00"/>
                </a:solidFill>
              </a:rPr>
              <a:t>作为参数传递</a:t>
            </a:r>
            <a:r>
              <a:rPr lang="zh-CN" altLang="en-US" sz="1400" dirty="0"/>
              <a:t>。</a:t>
            </a:r>
            <a:r>
              <a:rPr lang="en-US" altLang="zh-CN" sz="1400" dirty="0" err="1">
                <a:solidFill>
                  <a:srgbClr val="FFFF00"/>
                </a:solidFill>
              </a:rPr>
              <a:t>Nuttx</a:t>
            </a:r>
            <a:r>
              <a:rPr lang="en-US" altLang="zh-CN" sz="1400" dirty="0">
                <a:solidFill>
                  <a:srgbClr val="FFFF00"/>
                </a:solidFill>
              </a:rPr>
              <a:t> </a:t>
            </a:r>
            <a:r>
              <a:rPr lang="zh-CN" altLang="en-US" sz="1400" dirty="0">
                <a:solidFill>
                  <a:srgbClr val="FFFF00"/>
                </a:solidFill>
              </a:rPr>
              <a:t>设备驱动程序将使用它来分配</a:t>
            </a:r>
            <a:r>
              <a:rPr lang="en-US" altLang="zh-CN" sz="1400" dirty="0">
                <a:solidFill>
                  <a:srgbClr val="FFFF00"/>
                </a:solidFill>
              </a:rPr>
              <a:t>IRQ</a:t>
            </a:r>
            <a:r>
              <a:rPr lang="zh-CN" altLang="en-US" sz="1400" dirty="0">
                <a:solidFill>
                  <a:srgbClr val="FFFF00"/>
                </a:solidFill>
              </a:rPr>
              <a:t>号，以避免</a:t>
            </a:r>
            <a:r>
              <a:rPr lang="en-US" altLang="zh-CN" sz="1400" dirty="0">
                <a:solidFill>
                  <a:srgbClr val="FFFF00"/>
                </a:solidFill>
              </a:rPr>
              <a:t>IRQ</a:t>
            </a:r>
            <a:r>
              <a:rPr lang="zh-CN" altLang="en-US" sz="1400" dirty="0">
                <a:solidFill>
                  <a:srgbClr val="FFFF00"/>
                </a:solidFill>
              </a:rPr>
              <a:t>冲突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pPr algn="l"/>
            <a:endParaRPr lang="en-US" altLang="zh-CN" sz="1400" dirty="0"/>
          </a:p>
          <a:p>
            <a:pPr algn="l"/>
            <a:r>
              <a:rPr lang="zh-CN" altLang="en-US" sz="1400" dirty="0"/>
              <a:t>如果</a:t>
            </a:r>
            <a:r>
              <a:rPr lang="zh-CN" altLang="en-US" sz="1400" dirty="0">
                <a:solidFill>
                  <a:srgbClr val="FFFF00"/>
                </a:solidFill>
              </a:rPr>
              <a:t>两个设备碰巧共享同一个</a:t>
            </a:r>
            <a:r>
              <a:rPr lang="en-US" altLang="zh-CN" sz="1400" dirty="0">
                <a:solidFill>
                  <a:srgbClr val="FFFF00"/>
                </a:solidFill>
              </a:rPr>
              <a:t>IRQ</a:t>
            </a:r>
            <a:r>
              <a:rPr lang="zh-CN" altLang="en-US" sz="1400" dirty="0">
                <a:solidFill>
                  <a:srgbClr val="FFFF00"/>
                </a:solidFill>
              </a:rPr>
              <a:t>号</a:t>
            </a:r>
            <a:r>
              <a:rPr lang="zh-CN" altLang="en-US" sz="1400" dirty="0"/>
              <a:t>，这对于</a:t>
            </a:r>
            <a:r>
              <a:rPr lang="en-US" altLang="zh-CN" sz="1400" dirty="0"/>
              <a:t>PCI</a:t>
            </a:r>
            <a:r>
              <a:rPr lang="zh-CN" altLang="en-US" sz="1400" dirty="0"/>
              <a:t>设备来说很常见，</a:t>
            </a:r>
            <a:endParaRPr lang="en-US" altLang="zh-CN" sz="1400" dirty="0"/>
          </a:p>
          <a:p>
            <a:pPr algn="l"/>
            <a:r>
              <a:rPr lang="zh-CN" altLang="en-US" sz="1400" dirty="0">
                <a:solidFill>
                  <a:srgbClr val="FFFF00"/>
                </a:solidFill>
              </a:rPr>
              <a:t>那么非实时设备必须被禁用</a:t>
            </a:r>
            <a:r>
              <a:rPr lang="zh-CN" altLang="en-US" sz="1400" dirty="0"/>
              <a:t>。然而，如果硬件支持</a:t>
            </a:r>
            <a:r>
              <a:rPr lang="en-US" altLang="zh-CN" sz="1400" dirty="0"/>
              <a:t>MSI(</a:t>
            </a:r>
            <a:r>
              <a:rPr lang="zh-CN" altLang="en-US" sz="1400" dirty="0"/>
              <a:t>消息信号中断</a:t>
            </a:r>
            <a:r>
              <a:rPr lang="en-US" altLang="zh-CN" sz="1400" dirty="0"/>
              <a:t>)</a:t>
            </a:r>
            <a:r>
              <a:rPr lang="zh-CN" altLang="en-US" sz="1400" dirty="0"/>
              <a:t>，</a:t>
            </a:r>
            <a:endParaRPr lang="en-US" altLang="zh-CN" sz="1400" dirty="0"/>
          </a:p>
          <a:p>
            <a:pPr algn="l"/>
            <a:r>
              <a:rPr lang="zh-CN" altLang="en-US" sz="1400" dirty="0">
                <a:solidFill>
                  <a:srgbClr val="FFFF00"/>
                </a:solidFill>
              </a:rPr>
              <a:t>这样可以对设备进行编程，通过绕过</a:t>
            </a:r>
            <a:r>
              <a:rPr lang="en-US" altLang="zh-CN" sz="1400" dirty="0">
                <a:solidFill>
                  <a:srgbClr val="FFFF00"/>
                </a:solidFill>
              </a:rPr>
              <a:t>I/O APIC</a:t>
            </a:r>
            <a:r>
              <a:rPr lang="zh-CN" altLang="en-US" sz="1400" dirty="0">
                <a:solidFill>
                  <a:srgbClr val="FFFF00"/>
                </a:solidFill>
              </a:rPr>
              <a:t>将中断直接发送到相应的</a:t>
            </a:r>
            <a:r>
              <a:rPr lang="en-US" altLang="zh-CN" sz="1400" dirty="0">
                <a:solidFill>
                  <a:srgbClr val="FFFF00"/>
                </a:solidFill>
              </a:rPr>
              <a:t>CPU</a:t>
            </a:r>
            <a:r>
              <a:rPr lang="zh-CN" altLang="en-US" sz="1400" dirty="0">
                <a:solidFill>
                  <a:srgbClr val="FFFF00"/>
                </a:solidFill>
              </a:rPr>
              <a:t>内核</a:t>
            </a:r>
            <a:r>
              <a:rPr lang="zh-CN" altLang="en-US" sz="1400" dirty="0"/>
              <a:t>，</a:t>
            </a:r>
            <a:endParaRPr lang="en-US" altLang="zh-CN" sz="1400" dirty="0"/>
          </a:p>
          <a:p>
            <a:pPr algn="l"/>
            <a:r>
              <a:rPr lang="zh-CN" altLang="en-US" sz="1400" dirty="0"/>
              <a:t>这样问题就解决了。</a:t>
            </a:r>
            <a:endParaRPr lang="en-US" altLang="zh-CN" sz="1400" dirty="0"/>
          </a:p>
          <a:p>
            <a:pPr algn="l"/>
            <a:endParaRPr lang="en-US" altLang="zh-CN" sz="1400" dirty="0"/>
          </a:p>
          <a:p>
            <a:pPr algn="l"/>
            <a:r>
              <a:rPr lang="zh-CN" altLang="en-US" sz="1400" dirty="0"/>
              <a:t>我们</a:t>
            </a:r>
            <a:r>
              <a:rPr lang="zh-CN" altLang="en-US" sz="1400" dirty="0">
                <a:solidFill>
                  <a:srgbClr val="FFFF00"/>
                </a:solidFill>
              </a:rPr>
              <a:t>使用</a:t>
            </a:r>
            <a:r>
              <a:rPr lang="en-US" altLang="zh-CN" sz="1400" dirty="0">
                <a:solidFill>
                  <a:srgbClr val="FFFF00"/>
                </a:solidFill>
              </a:rPr>
              <a:t>SMP</a:t>
            </a:r>
            <a:r>
              <a:rPr lang="zh-CN" altLang="en-US" sz="1400" dirty="0">
                <a:solidFill>
                  <a:srgbClr val="FFFF00"/>
                </a:solidFill>
              </a:rPr>
              <a:t>架构的共享存储器来实现双向消息</a:t>
            </a:r>
            <a:r>
              <a:rPr lang="en-US" altLang="zh-CN" sz="1400" dirty="0">
                <a:solidFill>
                  <a:srgbClr val="FFFF00"/>
                </a:solidFill>
              </a:rPr>
              <a:t>FIFO(</a:t>
            </a:r>
            <a:r>
              <a:rPr lang="zh-CN" altLang="en-US" sz="1400" dirty="0">
                <a:solidFill>
                  <a:srgbClr val="FFFF00"/>
                </a:solidFill>
              </a:rPr>
              <a:t>先进先出</a:t>
            </a:r>
            <a:r>
              <a:rPr lang="en-US" altLang="zh-CN" sz="1400" dirty="0">
                <a:solidFill>
                  <a:srgbClr val="FFFF00"/>
                </a:solidFill>
              </a:rPr>
              <a:t>)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pPr algn="l"/>
            <a:r>
              <a:rPr lang="zh-CN" altLang="en-US" sz="1400" dirty="0"/>
              <a:t>通信中</a:t>
            </a:r>
            <a:r>
              <a:rPr lang="zh-CN" altLang="en-US" sz="1400" dirty="0">
                <a:solidFill>
                  <a:srgbClr val="FFFF00"/>
                </a:solidFill>
              </a:rPr>
              <a:t>最大的问题</a:t>
            </a:r>
            <a:r>
              <a:rPr lang="zh-CN" altLang="en-US" sz="1400" dirty="0"/>
              <a:t>之一是在</a:t>
            </a:r>
            <a:r>
              <a:rPr lang="en-US" altLang="zh-CN" sz="1400" dirty="0"/>
              <a:t>Linux</a:t>
            </a:r>
            <a:r>
              <a:rPr lang="zh-CN" altLang="en-US" sz="1400" dirty="0"/>
              <a:t>和</a:t>
            </a:r>
            <a:r>
              <a:rPr lang="en-US" altLang="zh-CN" sz="1400" dirty="0" err="1"/>
              <a:t>Nuttx</a:t>
            </a:r>
            <a:r>
              <a:rPr lang="zh-CN" altLang="en-US" sz="1400" dirty="0"/>
              <a:t>之间</a:t>
            </a:r>
            <a:r>
              <a:rPr lang="zh-CN" altLang="en-US" sz="1400" dirty="0">
                <a:solidFill>
                  <a:srgbClr val="FFFF00"/>
                </a:solidFill>
              </a:rPr>
              <a:t>同步两个任务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pPr algn="l"/>
            <a:r>
              <a:rPr lang="zh-CN" altLang="en-US" sz="1400" dirty="0"/>
              <a:t>实现</a:t>
            </a:r>
            <a:r>
              <a:rPr lang="en-US" altLang="zh-CN" sz="1400" dirty="0">
                <a:solidFill>
                  <a:srgbClr val="FFFF00"/>
                </a:solidFill>
              </a:rPr>
              <a:t>spinlock</a:t>
            </a:r>
            <a:r>
              <a:rPr lang="en-US" altLang="zh-CN" sz="1400" dirty="0"/>
              <a:t>(</a:t>
            </a:r>
            <a:r>
              <a:rPr lang="zh-CN" altLang="en-US" sz="1400" dirty="0"/>
              <a:t>自旋锁</a:t>
            </a:r>
            <a:r>
              <a:rPr lang="en-US" altLang="zh-CN" sz="1400" dirty="0"/>
              <a:t>)</a:t>
            </a:r>
            <a:r>
              <a:rPr lang="zh-CN" altLang="en-US" sz="1400" dirty="0">
                <a:solidFill>
                  <a:srgbClr val="FFFF00"/>
                </a:solidFill>
              </a:rPr>
              <a:t>模块</a:t>
            </a:r>
            <a:r>
              <a:rPr lang="zh-CN" altLang="en-US" sz="1400" dirty="0"/>
              <a:t>，可以用来</a:t>
            </a:r>
            <a:r>
              <a:rPr lang="zh-CN" altLang="en-US" sz="1400" dirty="0">
                <a:solidFill>
                  <a:srgbClr val="FFFF00"/>
                </a:solidFill>
              </a:rPr>
              <a:t>同步</a:t>
            </a:r>
            <a:r>
              <a:rPr lang="en-US" altLang="zh-CN" sz="1400" dirty="0">
                <a:solidFill>
                  <a:srgbClr val="FFFF00"/>
                </a:solidFill>
              </a:rPr>
              <a:t>Linux</a:t>
            </a:r>
            <a:r>
              <a:rPr lang="zh-CN" altLang="en-US" sz="1400" dirty="0">
                <a:solidFill>
                  <a:srgbClr val="FFFF00"/>
                </a:solidFill>
              </a:rPr>
              <a:t>和</a:t>
            </a:r>
            <a:r>
              <a:rPr lang="en-US" altLang="zh-CN" sz="1400" dirty="0" err="1">
                <a:solidFill>
                  <a:srgbClr val="FFFF00"/>
                </a:solidFill>
              </a:rPr>
              <a:t>Nuttx</a:t>
            </a:r>
            <a:r>
              <a:rPr lang="zh-CN" altLang="en-US" sz="1400" dirty="0">
                <a:solidFill>
                  <a:srgbClr val="FFFF00"/>
                </a:solidFill>
              </a:rPr>
              <a:t>中的两个任务</a:t>
            </a:r>
            <a:r>
              <a:rPr lang="zh-CN" altLang="en-US" sz="1400" dirty="0"/>
              <a:t>。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299778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E150B-5E5A-3461-2AC6-F5A4BD7E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503" y="35563"/>
            <a:ext cx="2499769" cy="746464"/>
          </a:xfrm>
        </p:spPr>
        <p:txBody>
          <a:bodyPr/>
          <a:lstStyle/>
          <a:p>
            <a:pPr algn="l"/>
            <a:r>
              <a:rPr lang="zh-CN" altLang="en-US" dirty="0"/>
              <a:t>补充知识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F37F36B-22A7-0C2F-21F8-F4F09B755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476" y="2528788"/>
            <a:ext cx="11035824" cy="4329212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AF088A1-1B43-AE01-E258-82FC334BE4E4}"/>
              </a:ext>
            </a:extLst>
          </p:cNvPr>
          <p:cNvSpPr txBox="1"/>
          <p:nvPr/>
        </p:nvSpPr>
        <p:spPr>
          <a:xfrm>
            <a:off x="4077202" y="362526"/>
            <a:ext cx="7370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FFFF00"/>
                </a:solidFill>
              </a:rPr>
              <a:t>SMP</a:t>
            </a:r>
            <a:r>
              <a:rPr lang="zh-CN" altLang="en-US" sz="1800" dirty="0"/>
              <a:t>（</a:t>
            </a:r>
            <a:r>
              <a:rPr lang="zh-CN" altLang="zh-CN" sz="1800" dirty="0"/>
              <a:t>一种计算机架构，其中多个处理器（或核心）共享同一物理内存，并且可以平等地访问所有的系统资源。</a:t>
            </a:r>
            <a:r>
              <a:rPr lang="zh-CN" altLang="en-US" sz="1800" dirty="0"/>
              <a:t>）</a:t>
            </a:r>
            <a:endParaRPr lang="en-US" altLang="zh-CN" sz="1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DF393E-C4C9-D4E2-912F-6F77EDC53535}"/>
              </a:ext>
            </a:extLst>
          </p:cNvPr>
          <p:cNvSpPr txBox="1"/>
          <p:nvPr/>
        </p:nvSpPr>
        <p:spPr>
          <a:xfrm>
            <a:off x="1156176" y="2159456"/>
            <a:ext cx="211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VNET</a:t>
            </a:r>
            <a:r>
              <a:rPr lang="zh-CN" altLang="en-US" sz="1800" dirty="0"/>
              <a:t>概念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9FB69C-E50F-7E0E-ECA7-5F2F6F01543D}"/>
              </a:ext>
            </a:extLst>
          </p:cNvPr>
          <p:cNvSpPr txBox="1"/>
          <p:nvPr/>
        </p:nvSpPr>
        <p:spPr>
          <a:xfrm>
            <a:off x="3974932" y="2016955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FF00"/>
                </a:solidFill>
              </a:rPr>
              <a:t> I/O APIC </a:t>
            </a:r>
            <a:r>
              <a:rPr lang="zh-CN" altLang="en-US" sz="1800" dirty="0"/>
              <a:t>（输入</a:t>
            </a:r>
            <a:r>
              <a:rPr lang="en-US" altLang="zh-CN" sz="1800" dirty="0"/>
              <a:t>/</a:t>
            </a:r>
            <a:r>
              <a:rPr lang="zh-CN" altLang="en-US" sz="1800" dirty="0"/>
              <a:t>输出高级可编程中断控制器）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7F7E9C-8F45-41AF-626C-10346B68F897}"/>
              </a:ext>
            </a:extLst>
          </p:cNvPr>
          <p:cNvSpPr txBox="1"/>
          <p:nvPr/>
        </p:nvSpPr>
        <p:spPr>
          <a:xfrm>
            <a:off x="4077202" y="1151358"/>
            <a:ext cx="70612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FFFF00"/>
                </a:solidFill>
              </a:rPr>
              <a:t>INIT IPI</a:t>
            </a:r>
            <a:r>
              <a:rPr lang="en-US" altLang="zh-CN" sz="1800" dirty="0">
                <a:effectLst/>
                <a:ea typeface="Calibri" panose="020F0502020204030204" pitchFamily="34" charset="0"/>
              </a:rPr>
              <a:t> </a:t>
            </a:r>
            <a:r>
              <a:rPr lang="zh-CN" altLang="zh-CN" sz="1800" dirty="0">
                <a:effectLst/>
                <a:ea typeface="Microsoft YaHei" panose="020B0503020204020204" pitchFamily="34" charset="-122"/>
              </a:rPr>
              <a:t>是一种用于</a:t>
            </a:r>
            <a:r>
              <a:rPr lang="zh-CN" altLang="zh-CN" dirty="0">
                <a:solidFill>
                  <a:srgbClr val="FFFF00"/>
                </a:solidFill>
              </a:rPr>
              <a:t>多核处理器系统中的中断机制</a:t>
            </a:r>
            <a:r>
              <a:rPr lang="zh-CN" altLang="zh-CN" sz="1800" dirty="0">
                <a:effectLst/>
                <a:ea typeface="Microsoft YaHei" panose="020B0503020204020204" pitchFamily="34" charset="-122"/>
              </a:rPr>
              <a:t>，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  <a:p>
            <a:r>
              <a:rPr lang="zh-CN" altLang="zh-CN" sz="1800" dirty="0">
                <a:effectLst/>
                <a:ea typeface="Microsoft YaHei" panose="020B0503020204020204" pitchFamily="34" charset="-122"/>
              </a:rPr>
              <a:t>主要用于初始化</a:t>
            </a:r>
            <a:r>
              <a:rPr lang="en-US" altLang="zh-CN" sz="1800" dirty="0">
                <a:effectLst/>
                <a:ea typeface="Microsoft YaHei" panose="020B0503020204020204" pitchFamily="34" charset="-122"/>
              </a:rPr>
              <a:t> </a:t>
            </a:r>
            <a:r>
              <a:rPr lang="zh-CN" altLang="zh-CN" dirty="0">
                <a:solidFill>
                  <a:srgbClr val="FFFF00"/>
                </a:solidFill>
              </a:rPr>
              <a:t>和</a:t>
            </a:r>
            <a:r>
              <a:rPr lang="en-US" altLang="zh-CN" sz="1800" dirty="0">
                <a:effectLst/>
                <a:ea typeface="Microsoft YaHei" panose="020B0503020204020204" pitchFamily="34" charset="-122"/>
              </a:rPr>
              <a:t> </a:t>
            </a:r>
            <a:r>
              <a:rPr lang="zh-CN" altLang="zh-CN" sz="1800" dirty="0">
                <a:effectLst/>
                <a:ea typeface="Microsoft YaHei" panose="020B0503020204020204" pitchFamily="34" charset="-122"/>
              </a:rPr>
              <a:t>引导其他处理器核心（</a:t>
            </a:r>
            <a:r>
              <a:rPr lang="zh-CN" altLang="zh-CN" sz="1800" dirty="0">
                <a:effectLst/>
                <a:ea typeface="Calibri" panose="020F0502020204030204" pitchFamily="34" charset="0"/>
              </a:rPr>
              <a:t>CPU cores</a:t>
            </a:r>
            <a:r>
              <a:rPr lang="zh-CN" altLang="zh-CN" sz="1800" dirty="0">
                <a:effectLst/>
                <a:ea typeface="Microsoft YaHei" panose="020B0503020204020204" pitchFamily="34" charset="-122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4225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E150B-5E5A-3461-2AC6-F5A4BD7E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93" y="0"/>
            <a:ext cx="7958331" cy="479322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dirty="0"/>
              <a:t>实时中断响应 测试结果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9205F53-64B6-BD7F-4C03-212F8AAE4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091" y="1346670"/>
            <a:ext cx="9647329" cy="5189238"/>
          </a:xfr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49FDA0E8-1A2D-653F-B780-BDE8B6B1CC1E}"/>
              </a:ext>
            </a:extLst>
          </p:cNvPr>
          <p:cNvSpPr txBox="1">
            <a:spLocks/>
          </p:cNvSpPr>
          <p:nvPr/>
        </p:nvSpPr>
        <p:spPr>
          <a:xfrm>
            <a:off x="2555987" y="711803"/>
            <a:ext cx="7958331" cy="581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/>
              <a:t>主从节点之间  延迟范围在</a:t>
            </a:r>
            <a:r>
              <a:rPr lang="en-US" altLang="zh-CN" sz="2400" dirty="0"/>
              <a:t>1250~2250</a:t>
            </a:r>
            <a:r>
              <a:rPr lang="zh-CN" altLang="en-US" sz="2400" dirty="0"/>
              <a:t>纳秒内</a:t>
            </a:r>
          </a:p>
        </p:txBody>
      </p:sp>
    </p:spTree>
    <p:extLst>
      <p:ext uri="{BB962C8B-B14F-4D97-AF65-F5344CB8AC3E}">
        <p14:creationId xmlns:p14="http://schemas.microsoft.com/office/powerpoint/2010/main" val="21240512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麦迪逊">
  <a:themeElements>
    <a:clrScheme name="Madison">
      <a:dk1>
        <a:sysClr val="windowText" lastClr="000000"/>
      </a:dk1>
      <a:lt1>
        <a:sysClr val="window" lastClr="FFFFFF"/>
      </a:lt1>
      <a:dk2>
        <a:srgbClr val="2C2D1F"/>
      </a:dk2>
      <a:lt2>
        <a:srgbClr val="FAF2C5"/>
      </a:lt2>
      <a:accent1>
        <a:srgbClr val="EA9736"/>
      </a:accent1>
      <a:accent2>
        <a:srgbClr val="EACF56"/>
      </a:accent2>
      <a:accent3>
        <a:srgbClr val="77D4D6"/>
      </a:accent3>
      <a:accent4>
        <a:srgbClr val="54AFDC"/>
      </a:accent4>
      <a:accent5>
        <a:srgbClr val="88C363"/>
      </a:accent5>
      <a:accent6>
        <a:srgbClr val="D9D899"/>
      </a:accent6>
      <a:hlink>
        <a:srgbClr val="A7A574"/>
      </a:hlink>
      <a:folHlink>
        <a:srgbClr val="8B887A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9B359FC9-1E88-4883-B31D-CCECAE2A7B3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TM16401375[[fn=麦迪逊]]</Template>
  <TotalTime>1765</TotalTime>
  <Words>1339</Words>
  <Application>Microsoft Office PowerPoint</Application>
  <PresentationFormat>宽屏</PresentationFormat>
  <Paragraphs>105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-apple-system</vt:lpstr>
      <vt:lpstr>Microsoft YaHei Light</vt:lpstr>
      <vt:lpstr>Microsoft YaHei</vt:lpstr>
      <vt:lpstr>Arial</vt:lpstr>
      <vt:lpstr>Calibri</vt:lpstr>
      <vt:lpstr>MS Shell Dlg 2</vt:lpstr>
      <vt:lpstr>Wingdings</vt:lpstr>
      <vt:lpstr>Wingdings 3</vt:lpstr>
      <vt:lpstr>麦迪逊</vt:lpstr>
      <vt:lpstr> RGMP-ROS :          A real-time ROS architecture on multi-core processors  </vt:lpstr>
      <vt:lpstr>技术提出背景</vt:lpstr>
      <vt:lpstr>PowerPoint 演示文稿</vt:lpstr>
      <vt:lpstr>XML-RPC协议</vt:lpstr>
      <vt:lpstr>RGMP   混合操作系统平台 （ Remote Generalized Multi-Processing ）</vt:lpstr>
      <vt:lpstr>三，RGMP操作系统的设计与实现  A.总设计  RGMP-ROS是利用ROS，Nuttx和RGMP开发的。如图5所示 RGMP-ROS是运行在双核处理器上的 混合操作系统， 由两部分组成。 一部分是安装在Linux上的标准非实时ROS系统(即GPOS)，一部分是运行在Nuttx上的实时ROS系统(即RTOS)。 各部分都有自己的CPU、内存、中断和外围设备。 所以有两种ROS节点，即实时节点和非实时节点。 节点间的通信通过TCP/IP协议下的XML/RPC调用来完成。 因为实时操作系统和非实时操作系统运行在不同的CPU上，所以RGMP-VNET充当了它们通信的通道。  B.实现  RGMP-ROS有四个软件模块， 分别是 ROS、RGMP、Nuttx和RTroscpp。 这些模块的开发需要以下软件的支持:Linux、ROS、Git、Qemu、Vim(或Emacs)、Gcc、Gdb、Ctages、Eclipse以及RGMP、Linux和Nuttx的源代码。 此外，还得给Nuttx添加一些特殊的软件包，用于程序开发。第一，为了开发实时ROS节点，如RTroscpp节点，需要添加C++支持。为了开发轻量级RTOS，将轻量级库uClibc++插入到Nuttx中。第二，由于浮点运算在机器人的实时控制中总是必不可少的，所以应该添加标准libc中的浮点数学库。第三，需要移植http协议，因为通信中传输的消息是UIP协议栈不支持的特殊http网页文件</vt:lpstr>
      <vt:lpstr>PowerPoint 演示文稿</vt:lpstr>
      <vt:lpstr>补充知识</vt:lpstr>
      <vt:lpstr>实时中断响应 测试结果</vt:lpstr>
      <vt:lpstr>PowerPoint 演示文稿</vt:lpstr>
      <vt:lpstr>PowerPoint 演示文稿</vt:lpstr>
      <vt:lpstr>实际案例  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云展 黄</dc:creator>
  <cp:lastModifiedBy>云展 黄</cp:lastModifiedBy>
  <cp:revision>170</cp:revision>
  <dcterms:created xsi:type="dcterms:W3CDTF">2024-09-02T08:45:34Z</dcterms:created>
  <dcterms:modified xsi:type="dcterms:W3CDTF">2024-09-12T11:53:48Z</dcterms:modified>
</cp:coreProperties>
</file>